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6" r:id="rId5"/>
    <p:sldId id="267" r:id="rId6"/>
    <p:sldId id="264" r:id="rId7"/>
    <p:sldId id="260" r:id="rId8"/>
    <p:sldId id="268" r:id="rId9"/>
    <p:sldId id="265" r:id="rId10"/>
    <p:sldId id="257" r:id="rId11"/>
    <p:sldId id="258" r:id="rId12"/>
    <p:sldId id="270" r:id="rId13"/>
    <p:sldId id="269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0FECB1-59C2-4A29-97BA-BB6A47BE5BF9}" v="7" dt="2025-04-03T10:20:10.0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C6EF2C-D1FF-8BD0-F278-A03E9BD9EB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EA73A56-EDAB-3B03-AEEB-7AC7C967D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3717EE-BE1C-A1A2-1C86-96B521C79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C7D933-F39E-F0D0-5DBC-0CA0B0EA9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069638-B7A5-B90A-C7E0-BF8050E8C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976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29ACEC-3D17-2E77-FAD9-F2885C7F7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BA5C9E6-BB34-5499-4997-9400F1AE73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83EBBF-20CD-F233-71E0-EA27D56C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22C1D5-236B-6222-7E77-F9C31ED6C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85B0E4-57B1-437F-6193-55070EE9E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661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0FEA37C-3DA2-511D-8B51-FB3FDA773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A1551DD-A9DD-8DCB-7A5D-2FB75D648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72A21A-1F59-ED88-3893-18BDCEDCB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5D5F24-79AD-8EF6-3E46-0CF843D5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CEE810-8F56-FD8C-0E38-C66C8C7AD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18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570192-01CF-CF08-F40F-C4DB09F44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F3894C-85B5-9973-4646-067F5B512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954D14-6D26-4055-65F9-403F03C0E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4F772F-2764-24AB-6601-83F0FB78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7B5B3A-69B3-3A57-EB8F-94B8AA5C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125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481E05-CE23-F9F7-4B00-6B293078F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17F6221-955F-7C5A-CCB9-0B742B09D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31BD9D-747C-4312-CF58-4274218D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EB366D-59AB-6CCE-60AE-9FA06869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9D7EB4-386B-E2FD-178D-3E76EED1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2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B765C9-EFF8-A746-16D6-2964F2EF4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F04167-88BA-C30C-D24D-B3CA5E65B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5FC8681-C8E9-2293-313E-326A1FEBC6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DDCAF2-C9B2-9E17-779D-65AE3CD9F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145AE-0156-41FE-A966-DBA54FB1D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660EFA-BA46-904B-4602-188FFAB27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183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5BF197-7348-7E08-73B6-9A4232C0E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002DB3-0AC7-C3C5-5D70-9943863EB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8F8D99-E89F-A4A2-8686-9699CBE2B6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184929E-DD09-4EAF-8C41-AFA1921B3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0EA6083-14AC-40D5-95EC-06C8E06EF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80135A1-7C57-F5DD-9230-34189E118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03E836E-3DEF-2CAF-DFF6-806D458F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347564-7AC1-FAE9-8F22-6EEA9A6EA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644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B6E2BA-4BD7-0FF8-51D2-1338B638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11F70A5-CD2D-318C-7F74-E6B3D762F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A3BFD7F-664C-2E43-A286-7F6FBB044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BCA6F87-C4B2-11E8-E02F-53A6B4E74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360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C2FE384-C2A5-AB8C-8716-38A30A4D5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B2A7C62-E148-544B-CA4E-AF37FCF1B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391368-DCCE-B296-F97A-39FB441C8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6215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202DA0-8A98-19CF-885F-E07D799C2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A77884-DA01-B9B7-D7FD-773A7015B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3C84155-A569-7733-3523-E008F225C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45961BC-AFFB-34C2-84AB-56BC5E4E4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5026E9-7FE4-A9F9-A027-BFC0AE77A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8EB5ED-E298-6318-2F8C-DF654468D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5878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B79C9-3154-8A44-1685-6A70E21C5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4C9F640-F0DB-DB2C-53FC-F42222BB08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D1AACB-8783-158F-89C5-F690BFDC5E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CC304E-13E7-D524-B623-6BA3AF113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ABFBF2-69C2-31D5-33DB-135F17D2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62C2D9-A0A7-D339-543C-A970F1865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377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54826C-D96A-C0F9-F055-F546549FF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Clique para modificar o estilo do título do padrão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61D015-F518-5A1A-D1F5-E48BE059A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Clique para modificar os estilos de texto do padrão</a:t>
            </a:r>
          </a:p>
          <a:p>
            <a:pPr lvl="1"/>
            <a:r>
              <a:rPr lang="es-ES"/>
              <a:t>Segundo nível</a:t>
            </a:r>
          </a:p>
          <a:p>
            <a:pPr lvl="2"/>
            <a:r>
              <a:rPr lang="es-ES"/>
              <a:t>Terceiro nível</a:t>
            </a:r>
          </a:p>
          <a:p>
            <a:pPr lvl="3"/>
            <a:r>
              <a:rPr lang="es-ES"/>
              <a:t>Quarto nível</a:t>
            </a:r>
          </a:p>
          <a:p>
            <a:pPr lvl="4"/>
            <a:r>
              <a:rPr lang="es-ES"/>
              <a:t>Quinto nível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B384E9-E933-171D-6B94-DE5E187C1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F6203C-9444-4815-9053-3E33F94D48D2}" type="datetimeFigureOut">
              <a:rPr lang="es-ES" smtClean="0"/>
              <a:t>03/04/2025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858EED-5ACD-87BE-AD7B-B334D2A1E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887E65-829F-6BCB-32A2-65B975E34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0CC87C-3CB1-44FF-AFE7-176F77BBD6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79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ACD881-F40C-EC01-794D-69D2A4875D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Integridade: 20 anos de experiência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6F83959-BFC8-7A35-45F2-F06024F56E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Adán Nieto Martín</a:t>
            </a:r>
          </a:p>
          <a:p>
            <a:r>
              <a:rPr lang="es-ES" dirty="0"/>
              <a:t>Director del Instituto de Derecho penal europeo e internacional</a:t>
            </a:r>
          </a:p>
        </p:txBody>
      </p:sp>
    </p:spTree>
    <p:extLst>
      <p:ext uri="{BB962C8B-B14F-4D97-AF65-F5344CB8AC3E}">
        <p14:creationId xmlns:p14="http://schemas.microsoft.com/office/powerpoint/2010/main" val="4019069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461138-FDD5-69FC-121F-2877E134D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2565"/>
          </a:xfrm>
        </p:spPr>
        <p:txBody>
          <a:bodyPr>
            <a:noAutofit/>
          </a:bodyPr>
          <a:lstStyle/>
          <a:p>
            <a:r>
              <a:rPr lang="es-ES" sz="3200" dirty="0"/>
              <a:t>PUBLIC COMPLIANCE E AGÊNCIAS PÚBLICAS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6FA101-AF48-4448-1A7C-953D80765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7690"/>
            <a:ext cx="10515600" cy="4869274"/>
          </a:xfrm>
        </p:spPr>
        <p:txBody>
          <a:bodyPr>
            <a:normAutofit/>
          </a:bodyPr>
          <a:lstStyle/>
          <a:p>
            <a:r>
              <a:rPr lang="es-ES" dirty="0"/>
              <a:t>Um modelo de agência: </a:t>
            </a:r>
          </a:p>
          <a:p>
            <a:pPr lvl="1"/>
            <a:r>
              <a:rPr lang="es-ES" dirty="0"/>
              <a:t>A eleição parlamentar não é suficiente para garantir a independência: perfil profissional. </a:t>
            </a:r>
          </a:p>
          <a:p>
            <a:pPr lvl="1"/>
            <a:r>
              <a:rPr lang="es-ES" dirty="0"/>
              <a:t>A autorregulação preventiva como tarefa exclusiva: a necessária distinção entre tarefas de investigação e de prevenção.</a:t>
            </a:r>
          </a:p>
          <a:p>
            <a:pPr lvl="2"/>
            <a:r>
              <a:rPr lang="es-ES" dirty="0"/>
              <a:t>Análise de risco</a:t>
            </a:r>
          </a:p>
          <a:p>
            <a:pPr lvl="2"/>
            <a:r>
              <a:rPr lang="es-ES" dirty="0"/>
              <a:t>Aconselhamento a organismos públicos</a:t>
            </a:r>
          </a:p>
          <a:p>
            <a:pPr lvl="2"/>
            <a:r>
              <a:rPr lang="es-ES" dirty="0"/>
              <a:t>Formação</a:t>
            </a:r>
          </a:p>
          <a:p>
            <a:pPr lvl="1"/>
            <a:r>
              <a:rPr lang="es-ES" dirty="0"/>
              <a:t>A </a:t>
            </a:r>
            <a:r>
              <a:rPr lang="es-ES" dirty="0" err="1"/>
              <a:t>monitorização</a:t>
            </a:r>
            <a:r>
              <a:rPr lang="es-ES" dirty="0"/>
              <a:t> cooperativa como método.</a:t>
            </a:r>
          </a:p>
          <a:p>
            <a:pPr lvl="1"/>
            <a:r>
              <a:rPr lang="es-ES" dirty="0"/>
              <a:t>Um sistema de </a:t>
            </a:r>
            <a:r>
              <a:rPr lang="es-ES" i="1" dirty="0" err="1"/>
              <a:t>enforcement</a:t>
            </a:r>
            <a:r>
              <a:rPr lang="es-ES" i="1" dirty="0"/>
              <a:t> </a:t>
            </a:r>
            <a:r>
              <a:rPr lang="es-ES" dirty="0"/>
              <a:t>em pirâmide: a utilização de sanções como último recurso.</a:t>
            </a:r>
          </a:p>
          <a:p>
            <a:pPr lvl="1"/>
            <a:r>
              <a:rPr lang="es-ES" dirty="0"/>
              <a:t>A necessidade de abordar o cumprimento da regulamentação no sector privado. </a:t>
            </a:r>
          </a:p>
          <a:p>
            <a:pPr marL="457200" lvl="1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6679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AD8F3B-21E5-D111-E01D-2A43F6778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0919"/>
          </a:xfrm>
        </p:spPr>
        <p:txBody>
          <a:bodyPr/>
          <a:lstStyle/>
          <a:p>
            <a:r>
              <a:rPr lang="es-ES" dirty="0"/>
              <a:t>OS ALERTADORES E A SUA PROTECÇÃO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7DFD78-9F22-5BC3-BF20-79A240041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3665"/>
            <a:ext cx="10515600" cy="4633298"/>
          </a:xfrm>
        </p:spPr>
        <p:txBody>
          <a:bodyPr>
            <a:normAutofit/>
          </a:bodyPr>
          <a:lstStyle/>
          <a:p>
            <a:r>
              <a:rPr lang="es-ES" sz="3200" dirty="0"/>
              <a:t>Algumas críticas à diretiva europeia:</a:t>
            </a:r>
          </a:p>
          <a:p>
            <a:pPr lvl="1"/>
            <a:r>
              <a:rPr lang="es-ES" sz="3200" dirty="0"/>
              <a:t>A denúncia é um método de investigação, que não deve ser confundido com a figura (processo) do denunciante. </a:t>
            </a:r>
          </a:p>
          <a:p>
            <a:pPr lvl="1"/>
            <a:r>
              <a:rPr lang="es-ES" sz="3200" dirty="0"/>
              <a:t>Os canais de alerta servem essencialmente para detetar irregularidades no topo da organização.</a:t>
            </a:r>
          </a:p>
          <a:p>
            <a:pPr lvl="1"/>
            <a:r>
              <a:rPr lang="es-ES" sz="3200" dirty="0"/>
              <a:t>Os canais de aviso só fazem sentido se estiverem integrados na conformidade regulamentar:</a:t>
            </a:r>
          </a:p>
          <a:p>
            <a:pPr marL="457200" lvl="1" indent="0">
              <a:buNone/>
            </a:pPr>
            <a:r>
              <a:rPr lang="es-ES" sz="3200" b="1" dirty="0"/>
              <a:t>Conformidade regulamentar → Canais de alerta → Inquéritos internos → Colaboração </a:t>
            </a:r>
          </a:p>
        </p:txBody>
      </p:sp>
    </p:spTree>
    <p:extLst>
      <p:ext uri="{BB962C8B-B14F-4D97-AF65-F5344CB8AC3E}">
        <p14:creationId xmlns:p14="http://schemas.microsoft.com/office/powerpoint/2010/main" val="2891968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BEAB93-D1D4-F9BE-0EF5-40E221C45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236"/>
          </a:xfrm>
        </p:spPr>
        <p:txBody>
          <a:bodyPr/>
          <a:lstStyle/>
          <a:p>
            <a:r>
              <a:rPr lang="es-ES" dirty="0"/>
              <a:t>OS ALERTADORES E A SUA PROTECÇÃO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46B75C-87D2-D70A-C9D3-9C8A7CD58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Preferência pelo canal interno </a:t>
            </a:r>
          </a:p>
          <a:p>
            <a:r>
              <a:rPr lang="es-ES" dirty="0"/>
              <a:t>Não há obrigação de comunicar (salvo excepções nas administrações públicas).</a:t>
            </a:r>
          </a:p>
          <a:p>
            <a:r>
              <a:rPr lang="es-ES" dirty="0"/>
              <a:t>Nenhuma obrigação de compromisso "excessivo" com a verdade.</a:t>
            </a:r>
          </a:p>
          <a:p>
            <a:r>
              <a:rPr lang="es-ES" dirty="0"/>
              <a:t>Não conversão do alertador em testemunha.  </a:t>
            </a:r>
          </a:p>
        </p:txBody>
      </p:sp>
    </p:spTree>
    <p:extLst>
      <p:ext uri="{BB962C8B-B14F-4D97-AF65-F5344CB8AC3E}">
        <p14:creationId xmlns:p14="http://schemas.microsoft.com/office/powerpoint/2010/main" val="3032671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2" name="Rectangle 1051">
            <a:extLst>
              <a:ext uri="{FF2B5EF4-FFF2-40B4-BE49-F238E27FC236}">
                <a16:creationId xmlns:a16="http://schemas.microsoft.com/office/drawing/2014/main" id="{91DC6ABD-215C-4EA8-A483-CEF5B99AB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2A61CF4-294C-9B10-3D4B-CD1321E61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 mundo de ontem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055" name="Straight Connector 1054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6" name="Rectangle 1055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8" name="Rectangle 1057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stefan zweig de es.wikipedia.org">
            <a:extLst>
              <a:ext uri="{FF2B5EF4-FFF2-40B4-BE49-F238E27FC236}">
                <a16:creationId xmlns:a16="http://schemas.microsoft.com/office/drawing/2014/main" id="{D5295407-62F3-6265-45D2-6C0BFE3E4E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"/>
          <a:stretch/>
        </p:blipFill>
        <p:spPr bwMode="auto">
          <a:xfrm>
            <a:off x="5640572" y="569297"/>
            <a:ext cx="5608830" cy="560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6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DD6E86-0C40-E841-6291-C881C0C27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4914"/>
          </a:xfrm>
        </p:spPr>
        <p:txBody>
          <a:bodyPr>
            <a:normAutofit/>
          </a:bodyPr>
          <a:lstStyle/>
          <a:p>
            <a:r>
              <a:rPr lang="es-ES" sz="3200" dirty="0"/>
              <a:t>A ESTRATÉGIA DO NOVO MILÉNIO.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90410C-BD40-71BB-82FD-546D74EF2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2220"/>
            <a:ext cx="10515600" cy="5134744"/>
          </a:xfrm>
        </p:spPr>
        <p:txBody>
          <a:bodyPr>
            <a:normAutofit fontScale="92500" lnSpcReduction="20000"/>
          </a:bodyPr>
          <a:lstStyle/>
          <a:p>
            <a:endParaRPr lang="es-ES" dirty="0"/>
          </a:p>
          <a:p>
            <a:r>
              <a:rPr lang="es-ES" sz="2600" b="1" dirty="0">
                <a:solidFill>
                  <a:schemeClr val="accent4"/>
                </a:solidFill>
              </a:rPr>
              <a:t>Uma parte da governação mundial: o global </a:t>
            </a:r>
            <a:r>
              <a:rPr lang="es-ES" sz="2600" b="1" dirty="0" err="1">
                <a:solidFill>
                  <a:schemeClr val="accent4"/>
                </a:solidFill>
              </a:rPr>
              <a:t>law</a:t>
            </a:r>
            <a:endParaRPr lang="es-ES" sz="2600" b="1" dirty="0">
              <a:solidFill>
                <a:schemeClr val="accent4"/>
              </a:solidFill>
            </a:endParaRPr>
          </a:p>
          <a:p>
            <a:r>
              <a:rPr lang="es-ES" sz="2600" dirty="0"/>
              <a:t>A Convenção da OCDE (1997-1999) e as Nações Unidas (2003-2005): a luta contra a corrupção e a governação mundial. </a:t>
            </a:r>
          </a:p>
          <a:p>
            <a:r>
              <a:rPr lang="es-ES" sz="2600" dirty="0"/>
              <a:t>Novas estratégias - "privatização" da luta contra a corrupção: </a:t>
            </a:r>
          </a:p>
          <a:p>
            <a:pPr lvl="1"/>
            <a:r>
              <a:rPr lang="es-ES" sz="2600" b="1" dirty="0">
                <a:solidFill>
                  <a:srgbClr val="FF0000"/>
                </a:solidFill>
              </a:rPr>
              <a:t>A ligação progressiva da responsabilidade das pessoas colectivas aos programas de conformidade das empresas.</a:t>
            </a:r>
          </a:p>
          <a:p>
            <a:pPr lvl="1"/>
            <a:r>
              <a:rPr lang="es-ES" sz="2600" b="1" dirty="0">
                <a:solidFill>
                  <a:srgbClr val="FF0000"/>
                </a:solidFill>
              </a:rPr>
              <a:t>Programas públicos de conformidade (integridade) e agências anti-corrupção. </a:t>
            </a:r>
          </a:p>
          <a:p>
            <a:pPr lvl="1"/>
            <a:r>
              <a:rPr lang="es-ES" sz="2600" b="1" dirty="0">
                <a:solidFill>
                  <a:srgbClr val="FF0000"/>
                </a:solidFill>
              </a:rPr>
              <a:t>A proteção dos alertadores </a:t>
            </a:r>
          </a:p>
          <a:p>
            <a:r>
              <a:rPr lang="es-ES" sz="2600" dirty="0"/>
              <a:t>A UE seguiu este caminho, sem o alterar substancialmente:</a:t>
            </a:r>
          </a:p>
          <a:p>
            <a:pPr lvl="1"/>
            <a:r>
              <a:rPr lang="es-ES" sz="2600" dirty="0"/>
              <a:t>A Diretiva Alertas (2019)</a:t>
            </a:r>
          </a:p>
          <a:p>
            <a:pPr lvl="1"/>
            <a:r>
              <a:rPr lang="es-ES" sz="2600" dirty="0"/>
              <a:t>Projeto de diretiva relativa às sanções penais em caso de corrupção (2023)</a:t>
            </a:r>
          </a:p>
          <a:p>
            <a:pPr lvl="1"/>
            <a:r>
              <a:rPr lang="es-ES" sz="2600" dirty="0"/>
              <a:t>Condicionalidade: Fundos </a:t>
            </a:r>
            <a:r>
              <a:rPr lang="es-ES" sz="2600" i="1" dirty="0"/>
              <a:t>da próxima </a:t>
            </a:r>
            <a:r>
              <a:rPr lang="es-ES" sz="2600" i="1" dirty="0" err="1"/>
              <a:t>geração</a:t>
            </a:r>
            <a:r>
              <a:rPr lang="es-ES" sz="2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8855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EA46E-AC4A-E12D-20E0-9AF731FDF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5585"/>
          </a:xfrm>
        </p:spPr>
        <p:txBody>
          <a:bodyPr>
            <a:normAutofit/>
          </a:bodyPr>
          <a:lstStyle/>
          <a:p>
            <a:r>
              <a:rPr lang="es-ES" dirty="0"/>
              <a:t>COMPLIANCE E RPPJ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DD0F80-F8DE-EE86-57FF-D5D053BE2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8361"/>
            <a:ext cx="10515600" cy="4908602"/>
          </a:xfrm>
        </p:spPr>
        <p:txBody>
          <a:bodyPr>
            <a:normAutofit/>
          </a:bodyPr>
          <a:lstStyle/>
          <a:p>
            <a:r>
              <a:rPr lang="es-ES" dirty="0"/>
              <a:t>As diferentes formas de encarar a conformidade na responsabilidade penal: </a:t>
            </a:r>
          </a:p>
          <a:p>
            <a:pPr lvl="2"/>
            <a:r>
              <a:rPr lang="es-ES" sz="2800" dirty="0"/>
              <a:t>No âmbito do direito processual: acordos</a:t>
            </a:r>
          </a:p>
          <a:p>
            <a:pPr lvl="2"/>
            <a:r>
              <a:rPr lang="es-ES" sz="2800" dirty="0"/>
              <a:t>No âmbito do direito penal: </a:t>
            </a:r>
          </a:p>
          <a:p>
            <a:pPr lvl="3"/>
            <a:r>
              <a:rPr lang="es-ES" sz="2800" dirty="0"/>
              <a:t>exoneração de responsabilidade </a:t>
            </a:r>
          </a:p>
          <a:p>
            <a:pPr lvl="3"/>
            <a:r>
              <a:rPr lang="es-ES" sz="2800" i="1" dirty="0" err="1"/>
              <a:t>sentencing</a:t>
            </a:r>
            <a:endParaRPr lang="es-ES" sz="2800" dirty="0"/>
          </a:p>
          <a:p>
            <a:pPr lvl="2"/>
            <a:r>
              <a:rPr lang="es-ES" sz="2800" dirty="0"/>
              <a:t>Programa de conformidade como sanção. </a:t>
            </a:r>
          </a:p>
          <a:p>
            <a:r>
              <a:rPr lang="es-ES" dirty="0"/>
              <a:t>Outros estímulos: </a:t>
            </a:r>
          </a:p>
          <a:p>
            <a:pPr lvl="2"/>
            <a:r>
              <a:rPr lang="es-ES" sz="2800" dirty="0"/>
              <a:t>Financiamento. </a:t>
            </a:r>
          </a:p>
          <a:p>
            <a:pPr lvl="2"/>
            <a:r>
              <a:rPr lang="es-ES" sz="2800" dirty="0"/>
              <a:t>Contratos públicos. </a:t>
            </a:r>
          </a:p>
        </p:txBody>
      </p:sp>
    </p:spTree>
    <p:extLst>
      <p:ext uri="{BB962C8B-B14F-4D97-AF65-F5344CB8AC3E}">
        <p14:creationId xmlns:p14="http://schemas.microsoft.com/office/powerpoint/2010/main" val="2333214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7FDA12-331C-F797-784D-3B8C316A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COMPLIANCE E RPPJ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1BD400-E2A0-582C-9A8D-7E5072F29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Factores positivos: </a:t>
            </a:r>
          </a:p>
          <a:p>
            <a:pPr lvl="1"/>
            <a:r>
              <a:rPr lang="es-ES" dirty="0"/>
              <a:t> A "idade de ouro" da conformidade: a difusão do fenómeno da conformidade. </a:t>
            </a:r>
          </a:p>
          <a:p>
            <a:pPr lvl="1"/>
            <a:r>
              <a:rPr lang="es-ES" dirty="0"/>
              <a:t>Normalização: reforçar e ordenar a função de conformidade nas entidades. </a:t>
            </a:r>
          </a:p>
          <a:p>
            <a:pPr lvl="1"/>
            <a:r>
              <a:rPr lang="es-ES" dirty="0"/>
              <a:t>Conformidade regulamentar global e abrangente: que afecta as diferentes actividades da </a:t>
            </a:r>
            <a:r>
              <a:rPr lang="es-ES" dirty="0" err="1"/>
              <a:t>empresa</a:t>
            </a:r>
            <a:r>
              <a:rPr lang="es-ES" dirty="0"/>
              <a:t>.</a:t>
            </a:r>
          </a:p>
          <a:p>
            <a:pPr lvl="2"/>
            <a:r>
              <a:rPr lang="es-ES" dirty="0"/>
              <a:t>O problema das medidas que se limitam à privacidade: </a:t>
            </a:r>
            <a:r>
              <a:rPr lang="es-ES" b="1" dirty="0"/>
              <a:t>não há aplicação fragmentada!</a:t>
            </a:r>
          </a:p>
          <a:p>
            <a:pPr lvl="1"/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041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B7706B-F03B-76A8-0225-5AD488C3E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217"/>
          </a:xfrm>
        </p:spPr>
        <p:txBody>
          <a:bodyPr/>
          <a:lstStyle/>
          <a:p>
            <a:r>
              <a:rPr lang="es-ES" dirty="0"/>
              <a:t>COMPLIANCE E RPPJ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E475BB-A439-4B3E-0961-04BAB0F56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Crítica: </a:t>
            </a:r>
          </a:p>
          <a:p>
            <a:pPr lvl="1"/>
            <a:r>
              <a:rPr lang="es-ES" dirty="0"/>
              <a:t>Não sabemos como avaliar: o que é que funciona e o que é que não funciona?</a:t>
            </a:r>
          </a:p>
          <a:p>
            <a:pPr lvl="1"/>
            <a:r>
              <a:rPr lang="es-ES" dirty="0"/>
              <a:t>Um desperdício de dinheiro para as empresas?</a:t>
            </a:r>
          </a:p>
          <a:p>
            <a:pPr lvl="1"/>
            <a:r>
              <a:rPr lang="es-ES" dirty="0"/>
              <a:t>Sobrecarga pré-julgamento: para além dos crimes complexos, a eficácia do programa deve ser investigada. </a:t>
            </a:r>
          </a:p>
          <a:p>
            <a:pPr lvl="1"/>
            <a:r>
              <a:rPr lang="es-ES" dirty="0"/>
              <a:t> Falta de segurança jurídica: o princípio da determinação. </a:t>
            </a:r>
          </a:p>
          <a:p>
            <a:pPr lvl="1"/>
            <a:r>
              <a:rPr lang="es-ES" dirty="0"/>
              <a:t>Impunidade?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2241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FFD1FE-5ADC-134E-412A-1C643E2F6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1559"/>
          </a:xfrm>
        </p:spPr>
        <p:txBody>
          <a:bodyPr/>
          <a:lstStyle/>
          <a:p>
            <a:r>
              <a:rPr lang="es-ES" dirty="0"/>
              <a:t>COMPLIANCE E RPPJ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146798-FE66-DDB4-2275-18F9D7CAF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Propostas de melhoria: </a:t>
            </a:r>
          </a:p>
          <a:p>
            <a:r>
              <a:rPr lang="es-ES" dirty="0"/>
              <a:t>Proposta 1: A eficácia dos programas de conformidade. </a:t>
            </a:r>
          </a:p>
          <a:p>
            <a:pPr lvl="1"/>
            <a:r>
              <a:rPr lang="es-ES" dirty="0"/>
              <a:t>Maior participação dos órgãos de gestão: redefinição do papel do órgão de gestão. </a:t>
            </a:r>
          </a:p>
          <a:p>
            <a:pPr lvl="1"/>
            <a:r>
              <a:rPr lang="es-ES" dirty="0"/>
              <a:t>Transparência: controlo social do cumprimento da regulamentação. </a:t>
            </a:r>
          </a:p>
          <a:p>
            <a:pPr lvl="1"/>
            <a:r>
              <a:rPr lang="es-ES" dirty="0"/>
              <a:t>Participação das </a:t>
            </a:r>
            <a:r>
              <a:rPr lang="es-ES" i="1" dirty="0" err="1"/>
              <a:t>partes interessadas</a:t>
            </a:r>
            <a:r>
              <a:rPr lang="es-ES" i="1" dirty="0"/>
              <a:t>. </a:t>
            </a:r>
            <a:endParaRPr lang="es-ES" dirty="0"/>
          </a:p>
          <a:p>
            <a:r>
              <a:rPr lang="es-ES" dirty="0"/>
              <a:t>Proposta 2: Uma nova tipologia de sanções. </a:t>
            </a:r>
          </a:p>
          <a:p>
            <a:pPr lvl="1"/>
            <a:r>
              <a:rPr lang="es-ES" dirty="0"/>
              <a:t>Sanções reparadoras.</a:t>
            </a:r>
          </a:p>
          <a:p>
            <a:pPr lvl="1"/>
            <a:r>
              <a:rPr lang="es-ES" dirty="0"/>
              <a:t>Sanções </a:t>
            </a:r>
            <a:r>
              <a:rPr lang="es-ES" dirty="0" err="1"/>
              <a:t>de capacitação</a:t>
            </a:r>
            <a:r>
              <a:rPr lang="es-ES" dirty="0"/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8523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CE8FE0-9E14-AF43-A739-8C20B70E5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0551"/>
          </a:xfrm>
        </p:spPr>
        <p:txBody>
          <a:bodyPr>
            <a:normAutofit/>
          </a:bodyPr>
          <a:lstStyle/>
          <a:p>
            <a:r>
              <a:rPr lang="es-ES" sz="3200" dirty="0"/>
              <a:t>PUBLIC COMPLIANCE E AGÊNCIAS PÚBLICAS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314FCA-7875-A3D1-0D96-4D83388C3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5676"/>
            <a:ext cx="10515600" cy="47512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r>
              <a:rPr lang="es-ES" b="1" dirty="0"/>
              <a:t>Um quadro muito mais insatisfatório</a:t>
            </a:r>
            <a:r>
              <a:rPr lang="es-ES" dirty="0"/>
              <a:t>: </a:t>
            </a:r>
          </a:p>
          <a:p>
            <a:pPr lvl="1"/>
            <a:r>
              <a:rPr lang="es-ES" dirty="0"/>
              <a:t>A revolução da conformidade nas empresas não foi acompanhada por uma revolução correspondente nas administrações públicas. </a:t>
            </a:r>
          </a:p>
          <a:p>
            <a:pPr lvl="1"/>
            <a:r>
              <a:rPr lang="es-ES" dirty="0"/>
              <a:t>A ausência de incentivos:</a:t>
            </a:r>
          </a:p>
          <a:p>
            <a:pPr lvl="2"/>
            <a:r>
              <a:rPr lang="es-ES" sz="2400" dirty="0"/>
              <a:t>Voluntariedade + Incentivos orçamentais (fundos Next </a:t>
            </a:r>
            <a:r>
              <a:rPr lang="es-ES" sz="2400" dirty="0" err="1"/>
              <a:t>Generation</a:t>
            </a:r>
            <a:r>
              <a:rPr lang="es-ES" sz="2400" dirty="0"/>
              <a:t>). </a:t>
            </a:r>
            <a:endParaRPr lang="es-ES" sz="2400" i="1" dirty="0"/>
          </a:p>
          <a:p>
            <a:pPr lvl="1"/>
            <a:r>
              <a:rPr lang="es-ES" dirty="0"/>
              <a:t>Falta de capacidade técnica e falta de empenhamento político. </a:t>
            </a:r>
          </a:p>
        </p:txBody>
      </p:sp>
    </p:spTree>
    <p:extLst>
      <p:ext uri="{BB962C8B-B14F-4D97-AF65-F5344CB8AC3E}">
        <p14:creationId xmlns:p14="http://schemas.microsoft.com/office/powerpoint/2010/main" val="2491524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9F013-4E98-C3A3-D729-29F58A79D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7869"/>
          </a:xfrm>
        </p:spPr>
        <p:txBody>
          <a:bodyPr>
            <a:normAutofit/>
          </a:bodyPr>
          <a:lstStyle/>
          <a:p>
            <a:r>
              <a:rPr lang="es-ES" sz="3600" dirty="0"/>
              <a:t>PUBLIC COMPLIANCE E AGÊNCIAS PÚBLICAS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547E47-0DA4-1CBD-B95E-10652F88E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2994"/>
            <a:ext cx="10515600" cy="4593969"/>
          </a:xfrm>
        </p:spPr>
        <p:txBody>
          <a:bodyPr>
            <a:normAutofit/>
          </a:bodyPr>
          <a:lstStyle/>
          <a:p>
            <a:r>
              <a:rPr lang="es-ES" dirty="0"/>
              <a:t>Não existe um modelo de agência de integridade: </a:t>
            </a:r>
          </a:p>
          <a:p>
            <a:pPr lvl="1"/>
            <a:r>
              <a:rPr lang="es-ES" dirty="0"/>
              <a:t>Proliferação de agências: regionais, locais, sectoriais e nacionais ....</a:t>
            </a:r>
          </a:p>
          <a:p>
            <a:pPr lvl="1"/>
            <a:r>
              <a:rPr lang="es-ES" dirty="0"/>
              <a:t>Sectorial: contratos públicos (</a:t>
            </a:r>
            <a:r>
              <a:rPr lang="es-ES" dirty="0" err="1"/>
              <a:t>OiReSCON</a:t>
            </a:r>
            <a:r>
              <a:rPr lang="es-ES" dirty="0"/>
              <a:t>), transparência, conflito de interesses dos altos funcionários, etc.</a:t>
            </a:r>
          </a:p>
          <a:p>
            <a:pPr lvl="1"/>
            <a:r>
              <a:rPr lang="es-ES" dirty="0"/>
              <a:t>Não existe uma definição clara dos </a:t>
            </a:r>
            <a:r>
              <a:rPr lang="es-ES" dirty="0" err="1"/>
              <a:t>funções</a:t>
            </a:r>
            <a:r>
              <a:rPr lang="es-ES" dirty="0"/>
              <a:t>:</a:t>
            </a:r>
          </a:p>
          <a:p>
            <a:pPr lvl="2"/>
            <a:r>
              <a:rPr lang="es-ES" dirty="0"/>
              <a:t>Investigação de irregularidades, cooperação com o Ministério Público.</a:t>
            </a:r>
          </a:p>
          <a:p>
            <a:pPr lvl="2"/>
            <a:r>
              <a:rPr lang="es-ES" dirty="0"/>
              <a:t>Gestão dos canais de alerta externos.</a:t>
            </a:r>
          </a:p>
          <a:p>
            <a:pPr lvl="2"/>
            <a:r>
              <a:rPr lang="es-ES" dirty="0"/>
              <a:t>Proteção dos alertadores.</a:t>
            </a:r>
          </a:p>
          <a:p>
            <a:pPr lvl="2"/>
            <a:r>
              <a:rPr lang="es-ES" dirty="0"/>
              <a:t>Análise de risco.</a:t>
            </a:r>
          </a:p>
          <a:p>
            <a:pPr lvl="2"/>
            <a:r>
              <a:rPr lang="es-ES" dirty="0"/>
              <a:t>Conselhos sobre integridade: códigos de ética, </a:t>
            </a:r>
            <a:r>
              <a:rPr lang="es-ES"/>
              <a:t>formação</a:t>
            </a:r>
            <a:endParaRPr lang="es-ES" dirty="0"/>
          </a:p>
          <a:p>
            <a:pPr lvl="1"/>
            <a:r>
              <a:rPr lang="es-ES" dirty="0"/>
              <a:t>Falta de progressos na proposta de </a:t>
            </a:r>
            <a:r>
              <a:rPr lang="es-ES" dirty="0" err="1"/>
              <a:t>Diretiva</a:t>
            </a:r>
            <a:r>
              <a:rPr lang="es-ES" dirty="0"/>
              <a:t> </a:t>
            </a:r>
            <a:r>
              <a:rPr lang="es-ES" dirty="0" err="1"/>
              <a:t>europeia</a:t>
            </a:r>
            <a:r>
              <a:rPr lang="es-ES" dirty="0"/>
              <a:t> </a:t>
            </a:r>
            <a:r>
              <a:rPr lang="pt-BR" dirty="0"/>
              <a:t>na regulação das agências de integridade</a:t>
            </a:r>
            <a:endParaRPr lang="es-ES" dirty="0"/>
          </a:p>
          <a:p>
            <a:pPr lvl="1"/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2351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456F66-858E-A3A3-6449-006BE7440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/>
              <a:t>PUBLIC COMPLIANCE E AGÊNCIAS PÚBLICAS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47BD-B080-B07A-1880-1F550D181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A aplicabilidade da Compliance </a:t>
            </a:r>
            <a:r>
              <a:rPr lang="es-ES" dirty="0" err="1"/>
              <a:t>programs</a:t>
            </a:r>
            <a:r>
              <a:rPr lang="es-ES" dirty="0"/>
              <a:t> nos organismos públicos.</a:t>
            </a:r>
          </a:p>
          <a:p>
            <a:pPr lvl="1"/>
            <a:r>
              <a:rPr lang="es-ES" sz="2800" dirty="0"/>
              <a:t>Empresas públicas em Espanha. </a:t>
            </a:r>
          </a:p>
          <a:p>
            <a:pPr lvl="1"/>
            <a:r>
              <a:rPr lang="es-ES" sz="2800" dirty="0"/>
              <a:t>Itália (2012)</a:t>
            </a:r>
          </a:p>
          <a:p>
            <a:pPr lvl="1"/>
            <a:r>
              <a:rPr lang="es-ES" sz="2800" dirty="0"/>
              <a:t>O cumprimento da regulamentação deve ser abrangente: para além da corrupção. </a:t>
            </a:r>
          </a:p>
          <a:p>
            <a:pPr lvl="1"/>
            <a:r>
              <a:rPr lang="es-ES" sz="2800" dirty="0"/>
              <a:t>Sanções que não impliquem perda de bens: </a:t>
            </a:r>
          </a:p>
          <a:p>
            <a:pPr lvl="2"/>
            <a:r>
              <a:rPr lang="es-ES" sz="2800" dirty="0"/>
              <a:t>Nomeação de um monitor de conformidade externo?</a:t>
            </a:r>
          </a:p>
        </p:txBody>
      </p:sp>
    </p:spTree>
    <p:extLst>
      <p:ext uri="{BB962C8B-B14F-4D97-AF65-F5344CB8AC3E}">
        <p14:creationId xmlns:p14="http://schemas.microsoft.com/office/powerpoint/2010/main" val="8955883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AF3501A9993D14F859DDAE08EE1C534" ma:contentTypeVersion="12" ma:contentTypeDescription="Crie um novo documento." ma:contentTypeScope="" ma:versionID="5ceddbf8649e0b72aa1390828c62da90">
  <xsd:schema xmlns:xsd="http://www.w3.org/2001/XMLSchema" xmlns:xs="http://www.w3.org/2001/XMLSchema" xmlns:p="http://schemas.microsoft.com/office/2006/metadata/properties" xmlns:ns2="48242ab2-1ce3-44fd-8c34-387052ac5afc" xmlns:ns3="ecebb0eb-cb17-4298-a346-fe4345653bf5" targetNamespace="http://schemas.microsoft.com/office/2006/metadata/properties" ma:root="true" ma:fieldsID="d431f490d4adc57bd724c85257b048ef" ns2:_="" ns3:_="">
    <xsd:import namespace="48242ab2-1ce3-44fd-8c34-387052ac5afc"/>
    <xsd:import namespace="ecebb0eb-cb17-4298-a346-fe4345653b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42ab2-1ce3-44fd-8c34-387052ac5a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2dab9438-f903-450b-a158-c86bb4a35d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ebb0eb-cb17-4298-a346-fe4345653bf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16c4f7e-a286-4957-be40-4bcb551e70ac}" ma:internalName="TaxCatchAll" ma:showField="CatchAllData" ma:web="ecebb0eb-cb17-4298-a346-fe4345653b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242ab2-1ce3-44fd-8c34-387052ac5afc">
      <Terms xmlns="http://schemas.microsoft.com/office/infopath/2007/PartnerControls"/>
    </lcf76f155ced4ddcb4097134ff3c332f>
    <TaxCatchAll xmlns="ecebb0eb-cb17-4298-a346-fe4345653bf5" xsi:nil="true"/>
  </documentManagement>
</p:properties>
</file>

<file path=customXml/itemProps1.xml><?xml version="1.0" encoding="utf-8"?>
<ds:datastoreItem xmlns:ds="http://schemas.openxmlformats.org/officeDocument/2006/customXml" ds:itemID="{A1D52C2B-F8C6-45D7-B18B-16723EA907DD}"/>
</file>

<file path=customXml/itemProps2.xml><?xml version="1.0" encoding="utf-8"?>
<ds:datastoreItem xmlns:ds="http://schemas.openxmlformats.org/officeDocument/2006/customXml" ds:itemID="{4780D815-C613-4148-AE00-AD1675F5546A}"/>
</file>

<file path=customXml/itemProps3.xml><?xml version="1.0" encoding="utf-8"?>
<ds:datastoreItem xmlns:ds="http://schemas.openxmlformats.org/officeDocument/2006/customXml" ds:itemID="{46FCDF81-8327-4A80-B875-CE456C1F982B}"/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774</Words>
  <Application>Microsoft Office PowerPoint</Application>
  <PresentationFormat>Panorámica</PresentationFormat>
  <Paragraphs>94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Tema de Office</vt:lpstr>
      <vt:lpstr>Integridade: 20 anos de experiência</vt:lpstr>
      <vt:lpstr>A ESTRATÉGIA DO NOVO MILÉNIO.</vt:lpstr>
      <vt:lpstr>COMPLIANCE E RPPJ</vt:lpstr>
      <vt:lpstr>COMPLIANCE E RPPJ</vt:lpstr>
      <vt:lpstr>COMPLIANCE E RPPJ</vt:lpstr>
      <vt:lpstr>COMPLIANCE E RPPJ</vt:lpstr>
      <vt:lpstr>PUBLIC COMPLIANCE E AGÊNCIAS PÚBLICAS </vt:lpstr>
      <vt:lpstr>PUBLIC COMPLIANCE E AGÊNCIAS PÚBLICAS </vt:lpstr>
      <vt:lpstr>PUBLIC COMPLIANCE E AGÊNCIAS PÚBLICAS </vt:lpstr>
      <vt:lpstr>PUBLIC COMPLIANCE E AGÊNCIAS PÚBLICAS </vt:lpstr>
      <vt:lpstr>OS ALERTADORES E A SUA PROTECÇÃO </vt:lpstr>
      <vt:lpstr>OS ALERTADORES E A SUA PROTECÇÃO </vt:lpstr>
      <vt:lpstr>O mundo de ontem.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Adán Nieto Martín</dc:creator>
  <cp:keywords>, docId:F81ADB2B125655564B6B5A18E2E9AE8A</cp:keywords>
  <cp:lastModifiedBy>Adán Nieto Martín</cp:lastModifiedBy>
  <cp:revision>6</cp:revision>
  <dcterms:created xsi:type="dcterms:W3CDTF">2025-03-29T16:25:35Z</dcterms:created>
  <dcterms:modified xsi:type="dcterms:W3CDTF">2025-04-03T13:18:14Z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0x0101009AF3501A9993D14F859DDAE08EE1C534</vt:lpwstr>
  </property>
</Properties>
</file>