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6"/>
  </p:notesMasterIdLst>
  <p:sldIdLst>
    <p:sldId id="2147374570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B6C20A-80BC-DE27-97CA-FA7C9F2D2869}" v="6" dt="2023-06-15T16:12:22.298"/>
    <p1510:client id="{84C71E31-FF23-847F-4E9E-C2F31CD82397}" v="8" dt="2023-06-15T15:51:32.228"/>
    <p1510:client id="{D5158E69-7F47-46E6-9DFC-49CEB06EA956}" v="216" vWet="218" dt="2023-06-15T16:11:39.221"/>
    <p1510:client id="{F5244FFB-8AA3-2B03-381A-A9D24622C007}" v="748" dt="2023-06-15T15:38:59.7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BEC3-1D54-4DD4-B4E0-57A865D0C6EF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B6A968-959A-4532-92D9-38DE71F57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2890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485FD7-B67A-475B-A7BC-9080F1D73508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7926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CFCE40-2363-4BF7-9F0B-927CAF4AD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1793955-5F1C-4BE5-886C-B5CF10E2D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0C5-4D69-417F-B8AD-047C6DA2BD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17A2721-67FE-4E9C-94FA-D48C4EFDD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DDCE3E6-CDE7-4F5F-A7C1-596614014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F308C-A6E0-4E1D-89DC-FC3EE83F1D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828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5ECEE041-725C-4C83-A39F-654CE4122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DC0C5-4D69-417F-B8AD-047C6DA2BD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0DB5D22-7EDC-4497-8C41-C4C78DCE1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F9BBAFA-C0D6-45ED-9338-D2508BA34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F308C-A6E0-4E1D-89DC-FC3EE83F1D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391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Partn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0783E940-7FF3-46B1-97DE-C9370A200870}"/>
              </a:ext>
            </a:extLst>
          </p:cNvPr>
          <p:cNvSpPr/>
          <p:nvPr userDrawn="1"/>
        </p:nvSpPr>
        <p:spPr>
          <a:xfrm>
            <a:off x="0" y="0"/>
            <a:ext cx="33147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8DE2815-D1AB-4287-9FD4-878E91E640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371600"/>
            <a:ext cx="8432800" cy="4114800"/>
          </a:xfrm>
        </p:spPr>
        <p:txBody>
          <a:bodyPr anchor="ctr">
            <a:noAutofit/>
          </a:bodyPr>
          <a:lstStyle>
            <a:lvl1pPr algn="l">
              <a:defRPr sz="4000" b="0" i="0" cap="none" baseline="0">
                <a:solidFill>
                  <a:schemeClr val="bg1"/>
                </a:solidFill>
                <a:latin typeface="Flama-Extrabold"/>
                <a:cs typeface="Flama-Extrabold"/>
              </a:defRPr>
            </a:lvl1pPr>
          </a:lstStyle>
          <a:p>
            <a:r>
              <a:rPr lang="en-US"/>
              <a:t>CLICK TO EDIT MASTER TITLE LONGER TITLE GOES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AE8746-A4C8-401C-A8C1-6209A7698F44}"/>
              </a:ext>
            </a:extLst>
          </p:cNvPr>
          <p:cNvSpPr/>
          <p:nvPr userDrawn="1"/>
        </p:nvSpPr>
        <p:spPr>
          <a:xfrm>
            <a:off x="0" y="6172200"/>
            <a:ext cx="1219200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F1F60866-FB12-4C7F-89FD-469EACD77C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03008" y="6324600"/>
            <a:ext cx="1434290" cy="381000"/>
          </a:xfrm>
        </p:spPr>
        <p:txBody>
          <a:bodyPr/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47D3ABB4-8B4E-486D-99FA-648D1B4C9C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59896" y="6324600"/>
            <a:ext cx="1434290" cy="381000"/>
          </a:xfrm>
        </p:spPr>
        <p:txBody>
          <a:bodyPr/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F2CE03D9-14EE-4BEB-864F-DA23C599F4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6784" y="6324600"/>
            <a:ext cx="1434290" cy="381000"/>
          </a:xfrm>
        </p:spPr>
        <p:txBody>
          <a:bodyPr/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0FFD9BCB-923A-4F9A-A712-B3BE46C1CD6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73672" y="6324600"/>
            <a:ext cx="1434290" cy="381000"/>
          </a:xfrm>
        </p:spPr>
        <p:txBody>
          <a:bodyPr/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7CDA3725-0B55-460C-9E1E-DF4E8BE35D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87446" y="6324600"/>
            <a:ext cx="1434290" cy="381000"/>
          </a:xfrm>
        </p:spPr>
        <p:txBody>
          <a:bodyPr/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B4CE06B9-B03D-45B7-815F-9EFE7866478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6120" y="6324600"/>
            <a:ext cx="1434290" cy="381000"/>
          </a:xfrm>
        </p:spPr>
        <p:txBody>
          <a:bodyPr/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B818ACBE-4CBA-4524-B6A2-AFB3D7C5BC6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724900" y="6324600"/>
            <a:ext cx="1447800" cy="381000"/>
          </a:xfrm>
        </p:spPr>
        <p:txBody>
          <a:bodyPr/>
          <a:lstStyle>
            <a:lvl1pPr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84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6791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4_Custom Layout">
  <p:cSld name="34_Custom Layout"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10dfeff1249_0_2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349" name="Google Shape;349;g10dfeff1249_0_28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D8D8D8"/>
              </a:gs>
              <a:gs pos="99000">
                <a:srgbClr val="BFBFBF"/>
              </a:gs>
              <a:gs pos="100000">
                <a:srgbClr val="BFBFBF"/>
              </a:gs>
            </a:gsLst>
            <a:lin ang="5400012" scaled="0"/>
          </a:gra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21998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eneric Body" type="tx">
  <p:cSld name="1_Generic Bod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6"/>
          <p:cNvSpPr txBox="1">
            <a:spLocks noGrp="1"/>
          </p:cNvSpPr>
          <p:nvPr>
            <p:ph type="title"/>
          </p:nvPr>
        </p:nvSpPr>
        <p:spPr>
          <a:xfrm>
            <a:off x="575094" y="691755"/>
            <a:ext cx="11172406" cy="603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36"/>
          <p:cNvSpPr txBox="1">
            <a:spLocks noGrp="1"/>
          </p:cNvSpPr>
          <p:nvPr>
            <p:ph type="body" idx="1"/>
          </p:nvPr>
        </p:nvSpPr>
        <p:spPr>
          <a:xfrm>
            <a:off x="575094" y="1379796"/>
            <a:ext cx="11172406" cy="4792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1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00"/>
              <a:buNone/>
              <a:defRPr/>
            </a:lvl5pPr>
            <a:lvl6pPr marL="2743200" lvl="5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500"/>
              <a:buChar char="•"/>
              <a:defRPr/>
            </a:lvl6pPr>
            <a:lvl7pPr marL="3200400" lvl="6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500"/>
              <a:buChar char="•"/>
              <a:defRPr/>
            </a:lvl7pPr>
            <a:lvl8pPr marL="3657600" lvl="7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500"/>
              <a:buChar char="•"/>
              <a:defRPr/>
            </a:lvl8pPr>
            <a:lvl9pPr marL="4114800" lvl="8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5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8799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268B189-E718-44E6-908C-956CCA3E8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11F3CAC-4A65-4AD6-88FE-C14CEBA5E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EEE05A-A79C-45B8-8AC5-970E61789E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DC0C5-4D69-417F-B8AD-047C6DA2BDF3}" type="datetimeFigureOut">
              <a:rPr lang="pt-BR" smtClean="0"/>
              <a:t>01/04/2025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102706F-F896-4CA4-BEDA-AD43CAEC70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0AD4682-F02C-4A81-A53C-5166737BB0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F308C-A6E0-4E1D-89DC-FC3EE83F1D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253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m 26">
            <a:extLst>
              <a:ext uri="{FF2B5EF4-FFF2-40B4-BE49-F238E27FC236}">
                <a16:creationId xmlns:a16="http://schemas.microsoft.com/office/drawing/2014/main" id="{FAC8697F-CF37-4842-9E89-31436DAA66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5254"/>
            <a:ext cx="12192000" cy="6863254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40FA3699-DFDC-49AB-924D-772ACF8878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23864"/>
            <a:ext cx="12192000" cy="6834136"/>
          </a:xfrm>
          <a:prstGeom prst="rect">
            <a:avLst/>
          </a:prstGeom>
          <a:solidFill>
            <a:schemeClr val="tx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AEF860-69E8-49A6-9A9C-24E551ED5C40}"/>
              </a:ext>
            </a:extLst>
          </p:cNvPr>
          <p:cNvSpPr txBox="1"/>
          <p:nvPr/>
        </p:nvSpPr>
        <p:spPr>
          <a:xfrm>
            <a:off x="382099" y="2503077"/>
            <a:ext cx="3024292" cy="33879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3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ontserrat ExtraBold" pitchFamily="2" charset="0"/>
                <a:ea typeface="+mn-ea"/>
                <a:cs typeface="+mn-cs"/>
              </a:rPr>
              <a:t>Fortalecer mecanismos de transparência e integridade em empresas de destaque para torná-las mais resilientes e exemplos de sucesso para as demais empresas do país.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4FE57D03-2ECD-4AAD-83F9-487741319853}"/>
              </a:ext>
            </a:extLst>
          </p:cNvPr>
          <p:cNvSpPr txBox="1"/>
          <p:nvPr/>
        </p:nvSpPr>
        <p:spPr>
          <a:xfrm>
            <a:off x="8099181" y="425622"/>
            <a:ext cx="3881069" cy="615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100% de transparência nas interações com a </a:t>
            </a:r>
            <a:r>
              <a:rPr kumimoji="0" lang="pt-BR" sz="2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Adm</a:t>
            </a:r>
            <a: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 Pública;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Remuneração 100% íntegra da alta administração;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100% da cadeia de valor de alto risco treinada em integridade;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100% de transparência da estrutura de Compliance e Governança;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100% transparência sobre os canais</a:t>
            </a:r>
            <a:b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</a:br>
            <a:r>
              <a:rPr kumimoji="0" lang="pt-BR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de denúncias.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B8690425-731D-4846-BF6A-70B4370C7602}"/>
              </a:ext>
            </a:extLst>
          </p:cNvPr>
          <p:cNvSpPr txBox="1"/>
          <p:nvPr/>
        </p:nvSpPr>
        <p:spPr>
          <a:xfrm>
            <a:off x="713002" y="4881762"/>
            <a:ext cx="1655124" cy="24622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 pitchFamily="2" charset="0"/>
              <a:ea typeface="+mn-ea"/>
              <a:cs typeface="Flama Book"/>
            </a:endParaRP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9F63C86C-3847-4E61-BBDB-CFF3412747AD}"/>
              </a:ext>
            </a:extLst>
          </p:cNvPr>
          <p:cNvSpPr txBox="1"/>
          <p:nvPr/>
        </p:nvSpPr>
        <p:spPr>
          <a:xfrm>
            <a:off x="3988746" y="5842425"/>
            <a:ext cx="4214507" cy="615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1" dirty="0">
                <a:solidFill>
                  <a:schemeClr val="bg1"/>
                </a:solidFill>
                <a:latin typeface="Montserrat" pitchFamily="2" charset="0"/>
              </a:rPr>
              <a:t>chantal.castro@pactoglobal.org.br</a:t>
            </a:r>
            <a:endParaRPr kumimoji="0" lang="it-IT" sz="1200" b="1" i="0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tserrat" pitchFamily="2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b="1" dirty="0">
                <a:solidFill>
                  <a:prstClr val="white"/>
                </a:solidFill>
                <a:latin typeface="Montserrat" pitchFamily="2" charset="0"/>
              </a:rPr>
              <a:t>movimento.transparencia@pactoglobal.org.br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 pitchFamily="2" charset="0"/>
              <a:ea typeface="+mn-ea"/>
              <a:cs typeface="+mn-cs"/>
            </a:endParaRPr>
          </a:p>
        </p:txBody>
      </p:sp>
      <p:pic>
        <p:nvPicPr>
          <p:cNvPr id="4" name="Imagem 3" descr="Texto&#10;&#10;Descrição gerada automaticamente">
            <a:extLst>
              <a:ext uri="{FF2B5EF4-FFF2-40B4-BE49-F238E27FC236}">
                <a16:creationId xmlns:a16="http://schemas.microsoft.com/office/drawing/2014/main" id="{E7B9D58B-0DA1-4497-996B-1F8CED6DF6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6" y="132873"/>
            <a:ext cx="5816306" cy="1434670"/>
          </a:xfrm>
          <a:prstGeom prst="rect">
            <a:avLst/>
          </a:prstGeom>
        </p:spPr>
      </p:pic>
      <p:sp>
        <p:nvSpPr>
          <p:cNvPr id="40" name="TextBox 18">
            <a:extLst>
              <a:ext uri="{FF2B5EF4-FFF2-40B4-BE49-F238E27FC236}">
                <a16:creationId xmlns:a16="http://schemas.microsoft.com/office/drawing/2014/main" id="{0E10F37D-52AF-637F-A00A-F3823DEE30C7}"/>
              </a:ext>
            </a:extLst>
          </p:cNvPr>
          <p:cNvSpPr txBox="1"/>
          <p:nvPr/>
        </p:nvSpPr>
        <p:spPr>
          <a:xfrm>
            <a:off x="382099" y="2023707"/>
            <a:ext cx="3728336" cy="2778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8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SemiBold" pitchFamily="2" charset="0"/>
                <a:ea typeface="+mn-ea"/>
                <a:cs typeface="+mn-cs"/>
              </a:rPr>
              <a:t>AMBIÇÃO 2030</a:t>
            </a:r>
          </a:p>
        </p:txBody>
      </p:sp>
      <p:pic>
        <p:nvPicPr>
          <p:cNvPr id="6" name="Imagem 5" descr="Código QR&#10;&#10;O conteúdo gerado por IA pode estar incorreto.">
            <a:extLst>
              <a:ext uri="{FF2B5EF4-FFF2-40B4-BE49-F238E27FC236}">
                <a16:creationId xmlns:a16="http://schemas.microsoft.com/office/drawing/2014/main" id="{9C8849F9-E916-DE4D-0D8F-0F0FC9C404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502" y="1995801"/>
            <a:ext cx="3213664" cy="3213664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75B5D4FA-A4E8-33A9-75CB-F42F05AB2AC9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68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6400"/>
                    </a14:imgEffect>
                    <a14:imgEffect>
                      <a14:saturation sat="83000"/>
                    </a14:imgEffect>
                  </a14:imgLayer>
                </a14:imgProps>
              </a:ext>
            </a:extLst>
          </a:blip>
          <a:srcRect r="11283"/>
          <a:stretch/>
        </p:blipFill>
        <p:spPr>
          <a:xfrm rot="5400000">
            <a:off x="10223048" y="1628691"/>
            <a:ext cx="3658290" cy="465334"/>
          </a:xfrm>
          <a:prstGeom prst="rect">
            <a:avLst/>
          </a:prstGeom>
          <a:effectLst>
            <a:reflection stA="84000" endPos="65000" dir="5400000" sy="-100000" algn="bl" rotWithShape="0"/>
          </a:effectLst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652DFF6E-5D62-D41C-AA79-291539C45A13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75000"/>
          </a:blip>
          <a:srcRect l="88478" b="4425"/>
          <a:stretch/>
        </p:blipFill>
        <p:spPr>
          <a:xfrm>
            <a:off x="11950608" y="6489901"/>
            <a:ext cx="203169" cy="182504"/>
          </a:xfrm>
          <a:prstGeom prst="rect">
            <a:avLst/>
          </a:prstGeom>
          <a:effectLst>
            <a:reflection stA="4000" endPos="65000" dir="5400000" sy="-100000" algn="bl" rotWithShape="0"/>
          </a:effec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F7032190-50AD-84E9-B780-C5ADADEE1023}"/>
              </a:ext>
            </a:extLst>
          </p:cNvPr>
          <p:cNvSpPr txBox="1"/>
          <p:nvPr/>
        </p:nvSpPr>
        <p:spPr>
          <a:xfrm>
            <a:off x="4324740" y="5455052"/>
            <a:ext cx="3542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white"/>
                </a:solidFill>
                <a:latin typeface="Montserrat SemiBold" pitchFamily="2" charset="0"/>
              </a:rPr>
              <a:t>Contato: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1258037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242ab2-1ce3-44fd-8c34-387052ac5afc">
      <Terms xmlns="http://schemas.microsoft.com/office/infopath/2007/PartnerControls"/>
    </lcf76f155ced4ddcb4097134ff3c332f>
    <TaxCatchAll xmlns="ecebb0eb-cb17-4298-a346-fe4345653bf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AF3501A9993D14F859DDAE08EE1C534" ma:contentTypeVersion="12" ma:contentTypeDescription="Crie um novo documento." ma:contentTypeScope="" ma:versionID="5ceddbf8649e0b72aa1390828c62da90">
  <xsd:schema xmlns:xsd="http://www.w3.org/2001/XMLSchema" xmlns:xs="http://www.w3.org/2001/XMLSchema" xmlns:p="http://schemas.microsoft.com/office/2006/metadata/properties" xmlns:ns2="48242ab2-1ce3-44fd-8c34-387052ac5afc" xmlns:ns3="ecebb0eb-cb17-4298-a346-fe4345653bf5" targetNamespace="http://schemas.microsoft.com/office/2006/metadata/properties" ma:root="true" ma:fieldsID="d431f490d4adc57bd724c85257b048ef" ns2:_="" ns3:_="">
    <xsd:import namespace="48242ab2-1ce3-44fd-8c34-387052ac5afc"/>
    <xsd:import namespace="ecebb0eb-cb17-4298-a346-fe4345653b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242ab2-1ce3-44fd-8c34-387052ac5a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Marcações de imagem" ma:readOnly="false" ma:fieldId="{5cf76f15-5ced-4ddc-b409-7134ff3c332f}" ma:taxonomyMulti="true" ma:sspId="2dab9438-f903-450b-a158-c86bb4a35d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ebb0eb-cb17-4298-a346-fe4345653bf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16c4f7e-a286-4957-be40-4bcb551e70ac}" ma:internalName="TaxCatchAll" ma:showField="CatchAllData" ma:web="ecebb0eb-cb17-4298-a346-fe4345653bf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9914AA-6D84-450D-9A48-D6C54DE92E93}">
  <ds:schemaRefs>
    <ds:schemaRef ds:uri="2348200d-b09e-4bb6-9c84-9d3190f35573"/>
    <ds:schemaRef ds:uri="ab527de8-64a9-4897-8bc5-f989603e6fa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ED4AB11-A497-48DB-9F62-CAE4D5E3FABC}"/>
</file>

<file path=customXml/itemProps3.xml><?xml version="1.0" encoding="utf-8"?>
<ds:datastoreItem xmlns:ds="http://schemas.openxmlformats.org/officeDocument/2006/customXml" ds:itemID="{6B158EAA-B520-4482-9370-065A374D81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101</Words>
  <Application>Microsoft Office PowerPoint</Application>
  <PresentationFormat>Widescreen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Flama-Extrabold</vt:lpstr>
      <vt:lpstr>Montserrat</vt:lpstr>
      <vt:lpstr>Montserrat ExtraBold</vt:lpstr>
      <vt:lpstr>Montserrat SemiBold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Nathan Simões | Pacto Global Brasil</dc:creator>
  <cp:lastModifiedBy>Manuella Soares Ramalho</cp:lastModifiedBy>
  <cp:revision>4</cp:revision>
  <dcterms:created xsi:type="dcterms:W3CDTF">2023-01-26T18:23:28Z</dcterms:created>
  <dcterms:modified xsi:type="dcterms:W3CDTF">2025-04-01T11:56:44Z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0x0101009AF3501A9993D14F859DDAE08EE1C534</vt:lpwstr>
  </property>
  <property fmtid="{D5CDD505-2E9C-101B-9397-08002B2CF9AE}" pid="3" name="MediaServiceImageTags">
    <vt:lpwstr/>
  </property>
</Properties>
</file>