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5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9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2"/>
  </p:notesMasterIdLst>
  <p:sldIdLst>
    <p:sldId id="266" r:id="rId2"/>
    <p:sldId id="257" r:id="rId3"/>
    <p:sldId id="258" r:id="rId4"/>
    <p:sldId id="259" r:id="rId5"/>
    <p:sldId id="269" r:id="rId6"/>
    <p:sldId id="268" r:id="rId7"/>
    <p:sldId id="262" r:id="rId8"/>
    <p:sldId id="263" r:id="rId9"/>
    <p:sldId id="264" r:id="rId10"/>
    <p:sldId id="265" r:id="rId11"/>
  </p:sldIdLst>
  <p:sldSz cx="14630400" cy="8229600"/>
  <p:notesSz cx="8229600" cy="14630400"/>
  <p:embeddedFontLst>
    <p:embeddedFont>
      <p:font typeface="Raleway" pitchFamily="2" charset="0"/>
      <p:regular r:id="rId13"/>
      <p:bold r:id="rId14"/>
    </p:embeddedFont>
    <p:embeddedFont>
      <p:font typeface="Roboto" panose="02000000000000000000" pitchFamily="2" charset="0"/>
      <p:regular r:id="rId15"/>
      <p:bold r:id="rId16"/>
      <p:italic r:id="rId17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2">
          <p15:clr>
            <a:srgbClr val="A4A3A4"/>
          </p15:clr>
        </p15:guide>
        <p15:guide id="2" pos="460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10" autoAdjust="0"/>
    <p:restoredTop sz="94610"/>
  </p:normalViewPr>
  <p:slideViewPr>
    <p:cSldViewPr snapToGrid="0" snapToObjects="1">
      <p:cViewPr varScale="1">
        <p:scale>
          <a:sx n="57" d="100"/>
          <a:sy n="57" d="100"/>
        </p:scale>
        <p:origin x="762" y="84"/>
      </p:cViewPr>
      <p:guideLst>
        <p:guide orient="horz" pos="2592"/>
        <p:guide pos="46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565525" cy="731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660900" y="0"/>
            <a:ext cx="3567113" cy="731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DE5810-10FE-4380-8919-BBCE9618C4FD}" type="datetimeFigureOut">
              <a:rPr lang="pt-BR" smtClean="0"/>
              <a:t>28/03/2025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-762000" y="1096963"/>
            <a:ext cx="9753600" cy="5486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822325" y="6950075"/>
            <a:ext cx="6584950" cy="65833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13896975"/>
            <a:ext cx="3565525" cy="730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660900" y="13896975"/>
            <a:ext cx="3567113" cy="730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8BDEB3-4153-4385-AE76-4E33CD0ED90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1222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CECF3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0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CECF3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419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CECF3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CECF3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CECF3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CECF3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CECF3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CECF3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CECF3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CECF3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5.png"/><Relationship Id="rId4" Type="http://schemas.openxmlformats.org/officeDocument/2006/relationships/image" Target="../media/image11.png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5.png"/><Relationship Id="rId4" Type="http://schemas.openxmlformats.org/officeDocument/2006/relationships/image" Target="../media/image17.png"/><Relationship Id="rId9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Imagem de vídeo game&#10;&#10;O conteúdo gerado por IA pode estar incorreto.">
            <a:extLst>
              <a:ext uri="{FF2B5EF4-FFF2-40B4-BE49-F238E27FC236}">
                <a16:creationId xmlns:a16="http://schemas.microsoft.com/office/drawing/2014/main" id="{F333FBC4-4DF2-B3D0-DA35-A8635EB6F9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72"/>
            <a:ext cx="14630400" cy="82296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7A0EDB27-55D6-0E1C-A75F-6C6A886BDC83}"/>
              </a:ext>
            </a:extLst>
          </p:cNvPr>
          <p:cNvSpPr txBox="1"/>
          <p:nvPr/>
        </p:nvSpPr>
        <p:spPr>
          <a:xfrm>
            <a:off x="5630305" y="4569002"/>
            <a:ext cx="7914806" cy="634020"/>
          </a:xfrm>
          <a:prstGeom prst="rect">
            <a:avLst/>
          </a:prstGeom>
          <a:noFill/>
        </p:spPr>
        <p:txBody>
          <a:bodyPr wrap="square" lIns="109728" tIns="54864" rIns="109728" bIns="54864" rtlCol="0">
            <a:spAutoFit/>
          </a:bodyPr>
          <a:lstStyle/>
          <a:p>
            <a:endParaRPr lang="pt-BR" sz="3400" dirty="0"/>
          </a:p>
        </p:txBody>
      </p:sp>
    </p:spTree>
    <p:extLst>
      <p:ext uri="{BB962C8B-B14F-4D97-AF65-F5344CB8AC3E}">
        <p14:creationId xmlns:p14="http://schemas.microsoft.com/office/powerpoint/2010/main" val="41140797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64037" y="1729383"/>
            <a:ext cx="12902327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endParaRPr lang="en-US" sz="1900" dirty="0"/>
          </a:p>
        </p:txBody>
      </p:sp>
      <p:sp>
        <p:nvSpPr>
          <p:cNvPr id="3" name="Text 1"/>
          <p:cNvSpPr/>
          <p:nvPr/>
        </p:nvSpPr>
        <p:spPr>
          <a:xfrm>
            <a:off x="864037" y="2402086"/>
            <a:ext cx="12902327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endParaRPr lang="en-US" sz="1900" dirty="0"/>
          </a:p>
        </p:txBody>
      </p:sp>
      <p:sp>
        <p:nvSpPr>
          <p:cNvPr id="4" name="Text 2"/>
          <p:cNvSpPr/>
          <p:nvPr/>
        </p:nvSpPr>
        <p:spPr>
          <a:xfrm>
            <a:off x="4229100" y="3167420"/>
            <a:ext cx="6172200" cy="7715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6050"/>
              </a:lnSpc>
              <a:buNone/>
            </a:pPr>
            <a:r>
              <a:rPr lang="en-US" sz="4850" b="1" dirty="0">
                <a:solidFill>
                  <a:srgbClr val="1B1B27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MUITO OBRIGADO!!!</a:t>
            </a:r>
            <a:endParaRPr lang="en-US" sz="4850" b="1" dirty="0"/>
          </a:p>
        </p:txBody>
      </p:sp>
      <p:sp>
        <p:nvSpPr>
          <p:cNvPr id="5" name="Text 3"/>
          <p:cNvSpPr/>
          <p:nvPr/>
        </p:nvSpPr>
        <p:spPr>
          <a:xfrm>
            <a:off x="864037" y="4309229"/>
            <a:ext cx="12902327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endParaRPr lang="en-US" sz="1900" dirty="0"/>
          </a:p>
        </p:txBody>
      </p:sp>
      <p:sp>
        <p:nvSpPr>
          <p:cNvPr id="6" name="Text 4"/>
          <p:cNvSpPr/>
          <p:nvPr/>
        </p:nvSpPr>
        <p:spPr>
          <a:xfrm>
            <a:off x="864037" y="4981932"/>
            <a:ext cx="12902327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endParaRPr lang="en-US" sz="1900" dirty="0"/>
          </a:p>
        </p:txBody>
      </p:sp>
      <p:sp>
        <p:nvSpPr>
          <p:cNvPr id="7" name="Text 5"/>
          <p:cNvSpPr/>
          <p:nvPr/>
        </p:nvSpPr>
        <p:spPr>
          <a:xfrm>
            <a:off x="864037" y="5654635"/>
            <a:ext cx="12902327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Email: dcastilho@mpes.mp.br</a:t>
            </a:r>
            <a:endParaRPr lang="en-US" sz="1900" dirty="0"/>
          </a:p>
        </p:txBody>
      </p:sp>
      <p:sp>
        <p:nvSpPr>
          <p:cNvPr id="8" name="Text 6"/>
          <p:cNvSpPr/>
          <p:nvPr/>
        </p:nvSpPr>
        <p:spPr>
          <a:xfrm>
            <a:off x="864036" y="6092171"/>
            <a:ext cx="12902327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Instagram: </a:t>
            </a:r>
            <a:r>
              <a:rPr lang="en-US" sz="1900" dirty="0" err="1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diegocastilho</a:t>
            </a:r>
            <a:endParaRPr lang="en-US" sz="19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5475" y="7758112"/>
            <a:ext cx="5114925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1856" y="283709"/>
            <a:ext cx="1539209" cy="451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350437" y="1596509"/>
            <a:ext cx="7415927" cy="30861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6050"/>
              </a:lnSpc>
              <a:buNone/>
            </a:pPr>
            <a:r>
              <a:rPr lang="en-US" sz="4850" b="1" dirty="0">
                <a:solidFill>
                  <a:srgbClr val="1B1B27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Incentivos à Denúncia no Brasil – O que Falta ser Feito? A Denúncia como uma Escolha Racional</a:t>
            </a:r>
            <a:endParaRPr lang="en-US" sz="4850" dirty="0"/>
          </a:p>
        </p:txBody>
      </p:sp>
      <p:sp>
        <p:nvSpPr>
          <p:cNvPr id="4" name="Text 1"/>
          <p:cNvSpPr/>
          <p:nvPr/>
        </p:nvSpPr>
        <p:spPr>
          <a:xfrm>
            <a:off x="6350437" y="5052893"/>
            <a:ext cx="7415927" cy="158019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Diego Gomes Castilho, Doutor em Estado de Direito e Governança Global – USAL-ES, Mestre em Combate à Corrupção – USAL-ES, Promotor de Justiça no Espírito Santo, com atuação no Grupo de Atuação Especial de Combate à Sonegação Fiscal – GAESF.</a:t>
            </a:r>
            <a:endParaRPr lang="en-US" sz="19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5475" y="7762875"/>
            <a:ext cx="5114925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1856" y="283709"/>
            <a:ext cx="1539209" cy="451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1856" y="283709"/>
            <a:ext cx="1539209" cy="451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 0"/>
          <p:cNvSpPr/>
          <p:nvPr/>
        </p:nvSpPr>
        <p:spPr>
          <a:xfrm>
            <a:off x="682109" y="688300"/>
            <a:ext cx="13266182" cy="12182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4750"/>
              </a:lnSpc>
              <a:buNone/>
            </a:pPr>
            <a:r>
              <a:rPr lang="en-US" sz="4400" b="1" dirty="0" err="1">
                <a:solidFill>
                  <a:srgbClr val="1B1B27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Aspectos</a:t>
            </a:r>
            <a:r>
              <a:rPr lang="en-US" sz="4400" b="1" dirty="0">
                <a:solidFill>
                  <a:srgbClr val="1B1B27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 Gerais Sobre o Whistleblower, Denunciante Cívico ou Reportante do Bem</a:t>
            </a:r>
            <a:endParaRPr lang="en-US" sz="4400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109" y="2143958"/>
            <a:ext cx="974527" cy="1746647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1948934" y="2338864"/>
            <a:ext cx="2436257" cy="30444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1900" b="1" dirty="0">
                <a:solidFill>
                  <a:srgbClr val="3C3939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Conceito e Origem</a:t>
            </a:r>
            <a:endParaRPr lang="en-US" sz="1900" dirty="0"/>
          </a:p>
        </p:txBody>
      </p:sp>
      <p:sp>
        <p:nvSpPr>
          <p:cNvPr id="5" name="Text 2"/>
          <p:cNvSpPr/>
          <p:nvPr/>
        </p:nvSpPr>
        <p:spPr>
          <a:xfrm>
            <a:off x="1948934" y="2760226"/>
            <a:ext cx="11999357" cy="93547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just">
              <a:lnSpc>
                <a:spcPts val="2450"/>
              </a:lnSpc>
              <a:buNone/>
            </a:pPr>
            <a:r>
              <a:rPr lang="en-US" sz="15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Certamente a possibilidade de um particular decidir denunciar fatos ilícitos do quais tenha conhecimento não é algo absolutamente novo, ao revés, muitos ordenamentos jurídicos contemplam tal possibilidade, inclusive oferecendo incentivos financeiros aos reportantes, tal qual o estadunidense, com o </a:t>
            </a:r>
            <a:r>
              <a:rPr lang="en-US" sz="1500" b="1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False Claims Act (FCA) ou Informer's Act ou Qui Tam Statue</a:t>
            </a:r>
            <a:r>
              <a:rPr lang="en-US" sz="15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, cuja promulgação se deu em 1863.</a:t>
            </a:r>
            <a:endParaRPr lang="en-US" sz="1500" dirty="0"/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109" y="3890605"/>
            <a:ext cx="974527" cy="1746647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1948934" y="4085511"/>
            <a:ext cx="3362563" cy="30444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1900" b="1" dirty="0">
                <a:solidFill>
                  <a:srgbClr val="3C3939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Definição de Whistleblowing</a:t>
            </a:r>
            <a:endParaRPr lang="en-US" sz="1900" dirty="0"/>
          </a:p>
        </p:txBody>
      </p:sp>
      <p:sp>
        <p:nvSpPr>
          <p:cNvPr id="8" name="Text 4"/>
          <p:cNvSpPr/>
          <p:nvPr/>
        </p:nvSpPr>
        <p:spPr>
          <a:xfrm>
            <a:off x="1948934" y="4506873"/>
            <a:ext cx="11999357" cy="93547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just">
              <a:lnSpc>
                <a:spcPts val="2450"/>
              </a:lnSpc>
              <a:buNone/>
            </a:pPr>
            <a:r>
              <a:rPr lang="en-US" sz="15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O whistleblowing é a </a:t>
            </a:r>
            <a:r>
              <a:rPr lang="en-US" sz="1500" b="1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exposição por pessoas de dentro ou fora de uma organização, pública ou privada</a:t>
            </a:r>
            <a:r>
              <a:rPr lang="en-US" sz="15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, </a:t>
            </a:r>
            <a:r>
              <a:rPr lang="en-US" sz="1500" b="1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de práticas ilícitas, antiéticas</a:t>
            </a:r>
            <a:r>
              <a:rPr lang="en-US" sz="15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, como desperdício grosseiro, falha de gestão, abuso de autoridade, risco à saúde ou à segurança da comunidade, bem como qualquer outra atividade que possa comprometer o bem-estar público ou as missões institucionais da entidade.</a:t>
            </a:r>
            <a:endParaRPr lang="en-US" sz="1500" dirty="0"/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109" y="5637252"/>
            <a:ext cx="974527" cy="2058472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1948934" y="5832158"/>
            <a:ext cx="2787610" cy="30444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1900" b="1" dirty="0">
                <a:solidFill>
                  <a:srgbClr val="3C3939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Terminologia Adequada</a:t>
            </a:r>
            <a:endParaRPr lang="en-US" sz="1900" dirty="0"/>
          </a:p>
        </p:txBody>
      </p:sp>
      <p:sp>
        <p:nvSpPr>
          <p:cNvPr id="11" name="Text 6"/>
          <p:cNvSpPr/>
          <p:nvPr/>
        </p:nvSpPr>
        <p:spPr>
          <a:xfrm>
            <a:off x="1948934" y="6253520"/>
            <a:ext cx="11999357" cy="12472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just">
              <a:lnSpc>
                <a:spcPts val="2450"/>
              </a:lnSpc>
              <a:buNone/>
            </a:pPr>
            <a:r>
              <a:rPr lang="en-US" sz="15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Whistleblower (soprador de apito) é o termo atribuído ao denunciante, consagrado na língua inglesa. Contudo, visando evitar estrangeirismos e facilitar a compreensão, nos parece mais adequada a utilização das expressões </a:t>
            </a:r>
            <a:r>
              <a:rPr lang="en-US" sz="1500" b="1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Denunciante Cívico ou Reportante do Bem</a:t>
            </a:r>
            <a:r>
              <a:rPr lang="en-US" sz="15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, eis que estes não possuem qualquer envolvimento na prática do ato delatado, diferenciando-se, neste particular, de um corréu ou colaborador premiado.</a:t>
            </a:r>
            <a:endParaRPr lang="en-US" sz="15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5475" y="7762875"/>
            <a:ext cx="5114925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4742" y="624364"/>
            <a:ext cx="13040916" cy="14192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400" b="1" dirty="0">
                <a:solidFill>
                  <a:srgbClr val="1B1B27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Aspectos Gerais Sobre o Whistleblower, Denunciante Cívico ou Reportante do Bem</a:t>
            </a:r>
            <a:endParaRPr lang="en-US" sz="4400" dirty="0"/>
          </a:p>
        </p:txBody>
      </p:sp>
      <p:sp>
        <p:nvSpPr>
          <p:cNvPr id="3" name="Text 1"/>
          <p:cNvSpPr/>
          <p:nvPr/>
        </p:nvSpPr>
        <p:spPr>
          <a:xfrm>
            <a:off x="794742" y="2497693"/>
            <a:ext cx="13040916" cy="10897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just">
              <a:lnSpc>
                <a:spcPts val="2850"/>
              </a:lnSpc>
              <a:buNone/>
            </a:pPr>
            <a:r>
              <a:rPr lang="en-US" sz="19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É importante esclarecer que </a:t>
            </a:r>
            <a:r>
              <a:rPr lang="en-US" sz="1900" b="1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o conceito de denunciantes cívico é amplo, incluindo todos os membros da sociedade em geral</a:t>
            </a:r>
            <a:r>
              <a:rPr lang="en-US" sz="19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, como advogados, jornalistas, estudantes, engenheiros, políticos, eu ou vocês, não havendo dúvidas, de que todos nós somos potenciais reportantes do bem.</a:t>
            </a:r>
            <a:endParaRPr lang="en-US" sz="1900" dirty="0"/>
          </a:p>
        </p:txBody>
      </p:sp>
      <p:sp>
        <p:nvSpPr>
          <p:cNvPr id="4" name="Shape 2"/>
          <p:cNvSpPr/>
          <p:nvPr/>
        </p:nvSpPr>
        <p:spPr>
          <a:xfrm>
            <a:off x="794742" y="3842861"/>
            <a:ext cx="13040916" cy="2417802"/>
          </a:xfrm>
          <a:prstGeom prst="roundRect">
            <a:avLst>
              <a:gd name="adj" fmla="val 3945"/>
            </a:avLst>
          </a:prstGeom>
          <a:solidFill>
            <a:srgbClr val="B6D6FC"/>
          </a:solidFill>
          <a:ln/>
        </p:spPr>
        <p:txBody>
          <a:bodyPr/>
          <a:lstStyle/>
          <a:p>
            <a:endParaRPr lang="pt-BR"/>
          </a:p>
        </p:txBody>
      </p:sp>
      <p:pic>
        <p:nvPicPr>
          <p:cNvPr id="5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794" y="4186952"/>
            <a:ext cx="283845" cy="227052"/>
          </a:xfrm>
          <a:prstGeom prst="rect">
            <a:avLst/>
          </a:prstGeom>
        </p:spPr>
      </p:pic>
      <p:sp>
        <p:nvSpPr>
          <p:cNvPr id="6" name="Text 3"/>
          <p:cNvSpPr/>
          <p:nvPr/>
        </p:nvSpPr>
        <p:spPr>
          <a:xfrm>
            <a:off x="1375546" y="4126587"/>
            <a:ext cx="12075914" cy="181629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just">
              <a:lnSpc>
                <a:spcPts val="2850"/>
              </a:lnSpc>
              <a:buNone/>
            </a:pPr>
            <a:r>
              <a:rPr lang="en-US" sz="1750" dirty="0">
                <a:solidFill>
                  <a:srgbClr val="000000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No ano fiscal de 2023, o Department of Justice dos Estados Unidos (DOJ) anunciou ter alcançado </a:t>
            </a:r>
            <a:r>
              <a:rPr lang="en-US" sz="1750" b="1" dirty="0">
                <a:solidFill>
                  <a:srgbClr val="000000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543 acordos e vereditos favoráveis embasados no False Claims Act, o maior índice já alcançado pela instituição em um único ano</a:t>
            </a:r>
            <a:r>
              <a:rPr lang="en-US" sz="1750" dirty="0">
                <a:solidFill>
                  <a:srgbClr val="000000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, totalizando </a:t>
            </a:r>
            <a:r>
              <a:rPr lang="en-US" sz="1750" b="1" dirty="0">
                <a:solidFill>
                  <a:srgbClr val="000000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US$2,68 bilhões de dolares recuperados</a:t>
            </a:r>
            <a:r>
              <a:rPr lang="en-US" sz="1750" dirty="0">
                <a:solidFill>
                  <a:srgbClr val="000000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apenas naquele ano. Desse montante, </a:t>
            </a:r>
            <a:r>
              <a:rPr lang="en-US" sz="1750" b="1" dirty="0">
                <a:solidFill>
                  <a:srgbClr val="000000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aproximadamente US$2,3 bilhões derivavam de ações movidas com base em informações prestadas por denunciantes</a:t>
            </a:r>
            <a:r>
              <a:rPr lang="en-US" sz="1750" dirty="0">
                <a:solidFill>
                  <a:srgbClr val="000000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. Em média, as informações compartilhadas por denunciantes deram ensejo ao ajuizamento de 13 novos casos por semana</a:t>
            </a:r>
            <a:endParaRPr lang="en-US" sz="1750" dirty="0"/>
          </a:p>
        </p:txBody>
      </p:sp>
      <p:sp>
        <p:nvSpPr>
          <p:cNvPr id="7" name="Text 4"/>
          <p:cNvSpPr/>
          <p:nvPr/>
        </p:nvSpPr>
        <p:spPr>
          <a:xfrm>
            <a:off x="794742" y="6516053"/>
            <a:ext cx="13040916" cy="10897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just">
              <a:lnSpc>
                <a:spcPts val="2850"/>
              </a:lnSpc>
              <a:buNone/>
            </a:pPr>
            <a:r>
              <a:rPr lang="en-US" sz="1900" dirty="0" err="1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Globalmente</a:t>
            </a:r>
            <a:r>
              <a:rPr lang="en-US" sz="19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, há dados que indicam que dos três mais relevantes métodos de exposição de fraudes, os </a:t>
            </a:r>
            <a:r>
              <a:rPr lang="en-US" sz="1900" i="1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whistleblowers</a:t>
            </a:r>
            <a:r>
              <a:rPr lang="en-US" sz="19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encabeçam a lista, representando 41% dos mecanismos em uso, seguido da auditoria externa, com percentual de 31%, segundo o </a:t>
            </a:r>
            <a:r>
              <a:rPr lang="en-US" sz="1900" i="1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Global Fraud and Risk Report</a:t>
            </a:r>
            <a:r>
              <a:rPr lang="en-US" sz="19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.</a:t>
            </a:r>
            <a:endParaRPr lang="en-US" sz="19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5475" y="7762875"/>
            <a:ext cx="5114925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1856" y="283709"/>
            <a:ext cx="1539209" cy="451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72095" y="362409"/>
            <a:ext cx="12494062" cy="4074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buNone/>
            </a:pPr>
            <a:r>
              <a:rPr lang="en-US" sz="4400" b="1" dirty="0">
                <a:solidFill>
                  <a:srgbClr val="1B1B27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Omitir ou Reportar? Análise dos Custos e </a:t>
            </a:r>
          </a:p>
          <a:p>
            <a:pPr marL="0" indent="0" algn="l">
              <a:buNone/>
            </a:pPr>
            <a:r>
              <a:rPr lang="en-US" sz="4400" b="1" dirty="0" err="1">
                <a:solidFill>
                  <a:srgbClr val="1B1B27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Benefícios</a:t>
            </a:r>
            <a:r>
              <a:rPr lang="en-US" sz="4400" b="1" dirty="0">
                <a:solidFill>
                  <a:srgbClr val="1B1B27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 que Permeiam essa Decisão</a:t>
            </a:r>
            <a:endParaRPr lang="en-US" sz="4400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7995" y="1798925"/>
            <a:ext cx="2225159" cy="751284"/>
          </a:xfrm>
          <a:prstGeom prst="rect">
            <a:avLst/>
          </a:prstGeom>
        </p:spPr>
      </p:pic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0831" y="2125777"/>
            <a:ext cx="183356" cy="229195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5186482" y="1970851"/>
            <a:ext cx="1128951" cy="2037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1400" dirty="0">
                <a:solidFill>
                  <a:srgbClr val="3C3939"/>
                </a:solidFill>
                <a:latin typeface="Roboto" charset="0"/>
                <a:ea typeface="Roboto" charset="0"/>
                <a:cs typeface="Raleway" pitchFamily="34" charset="-120"/>
              </a:rPr>
              <a:t>Decisão</a:t>
            </a:r>
            <a:r>
              <a:rPr lang="en-US" sz="1250" dirty="0">
                <a:solidFill>
                  <a:srgbClr val="3C3939"/>
                </a:solidFill>
                <a:latin typeface="Roboto" charset="0"/>
                <a:ea typeface="Roboto" charset="0"/>
                <a:cs typeface="Raleway" pitchFamily="34" charset="-120"/>
              </a:rPr>
              <a:t> Final</a:t>
            </a:r>
            <a:endParaRPr lang="en-US" sz="1250" dirty="0">
              <a:latin typeface="Roboto" charset="0"/>
              <a:ea typeface="Roboto" charset="0"/>
            </a:endParaRPr>
          </a:p>
        </p:txBody>
      </p:sp>
      <p:sp>
        <p:nvSpPr>
          <p:cNvPr id="6" name="Text 2"/>
          <p:cNvSpPr/>
          <p:nvPr/>
        </p:nvSpPr>
        <p:spPr>
          <a:xfrm>
            <a:off x="5186482" y="2268021"/>
            <a:ext cx="1128951" cy="2085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12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</a:t>
            </a:r>
            <a:r>
              <a:rPr lang="en-US" sz="1200" dirty="0" err="1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O</a:t>
            </a:r>
            <a:r>
              <a:rPr lang="en-US" sz="1200" dirty="0" err="1">
                <a:solidFill>
                  <a:srgbClr val="3C3939"/>
                </a:solidFill>
                <a:latin typeface="Roboto" charset="0"/>
                <a:ea typeface="Roboto" charset="0"/>
                <a:cs typeface="Roboto" pitchFamily="34" charset="-120"/>
              </a:rPr>
              <a:t>mitir</a:t>
            </a:r>
            <a:r>
              <a:rPr lang="en-US" sz="1200" dirty="0">
                <a:solidFill>
                  <a:srgbClr val="3C3939"/>
                </a:solidFill>
                <a:latin typeface="Roboto" charset="0"/>
                <a:ea typeface="Roboto" charset="0"/>
                <a:cs typeface="Roboto" pitchFamily="34" charset="-120"/>
              </a:rPr>
              <a:t> ou Reportar?</a:t>
            </a:r>
            <a:endParaRPr lang="en-US" sz="1200" dirty="0">
              <a:latin typeface="Roboto" charset="0"/>
              <a:ea typeface="Roboto" charset="0"/>
            </a:endParaRPr>
          </a:p>
        </p:txBody>
      </p:sp>
      <p:sp>
        <p:nvSpPr>
          <p:cNvPr id="7" name="Shape 3"/>
          <p:cNvSpPr/>
          <p:nvPr/>
        </p:nvSpPr>
        <p:spPr>
          <a:xfrm>
            <a:off x="4925497" y="2603802"/>
            <a:ext cx="8937188" cy="7620"/>
          </a:xfrm>
          <a:prstGeom prst="roundRect">
            <a:avLst>
              <a:gd name="adj" fmla="val 718838"/>
            </a:avLst>
          </a:prstGeom>
          <a:solidFill>
            <a:srgbClr val="AFCBF8"/>
          </a:solidFill>
          <a:ln/>
        </p:spPr>
        <p:txBody>
          <a:bodyPr/>
          <a:lstStyle/>
          <a:p>
            <a:endParaRPr lang="pt-BR"/>
          </a:p>
        </p:txBody>
      </p:sp>
      <p:pic>
        <p:nvPicPr>
          <p:cNvPr id="8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8250" y="2596346"/>
            <a:ext cx="4450437" cy="751284"/>
          </a:xfrm>
          <a:prstGeom prst="rect">
            <a:avLst/>
          </a:prstGeom>
        </p:spPr>
      </p:pic>
      <p:pic>
        <p:nvPicPr>
          <p:cNvPr id="9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00831" y="2799006"/>
            <a:ext cx="183356" cy="229195"/>
          </a:xfrm>
          <a:prstGeom prst="rect">
            <a:avLst/>
          </a:prstGeom>
        </p:spPr>
      </p:pic>
      <p:sp>
        <p:nvSpPr>
          <p:cNvPr id="10" name="Text 4"/>
          <p:cNvSpPr/>
          <p:nvPr/>
        </p:nvSpPr>
        <p:spPr>
          <a:xfrm>
            <a:off x="6441254" y="2792016"/>
            <a:ext cx="1630204" cy="2037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1400" dirty="0">
                <a:solidFill>
                  <a:srgbClr val="3C3939"/>
                </a:solidFill>
                <a:latin typeface="Roboto" charset="0"/>
                <a:ea typeface="Roboto" charset="0"/>
                <a:cs typeface="Raleway" pitchFamily="34" charset="-120"/>
              </a:rPr>
              <a:t>Análise de Riscos</a:t>
            </a:r>
            <a:endParaRPr lang="en-US" sz="1400" dirty="0">
              <a:latin typeface="Roboto" charset="0"/>
              <a:ea typeface="Roboto" charset="0"/>
            </a:endParaRPr>
          </a:p>
        </p:txBody>
      </p:sp>
      <p:sp>
        <p:nvSpPr>
          <p:cNvPr id="11" name="Text 5"/>
          <p:cNvSpPr/>
          <p:nvPr/>
        </p:nvSpPr>
        <p:spPr>
          <a:xfrm>
            <a:off x="6451928" y="3031748"/>
            <a:ext cx="2225873" cy="2085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1200" dirty="0" err="1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Pessoais</a:t>
            </a:r>
            <a:r>
              <a:rPr lang="en-US" sz="12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, Laborais, Sociais, Familiares</a:t>
            </a:r>
            <a:endParaRPr lang="en-US" sz="1200" dirty="0"/>
          </a:p>
        </p:txBody>
      </p:sp>
      <p:sp>
        <p:nvSpPr>
          <p:cNvPr id="12" name="Shape 6"/>
          <p:cNvSpPr/>
          <p:nvPr/>
        </p:nvSpPr>
        <p:spPr>
          <a:xfrm>
            <a:off x="6015657" y="3412075"/>
            <a:ext cx="7824549" cy="7620"/>
          </a:xfrm>
          <a:prstGeom prst="roundRect">
            <a:avLst>
              <a:gd name="adj" fmla="val 718838"/>
            </a:avLst>
          </a:prstGeom>
          <a:solidFill>
            <a:srgbClr val="5E98F1"/>
          </a:solidFill>
          <a:ln/>
        </p:spPr>
        <p:txBody>
          <a:bodyPr/>
          <a:lstStyle/>
          <a:p>
            <a:endParaRPr lang="pt-BR"/>
          </a:p>
        </p:txBody>
      </p:sp>
      <p:pic>
        <p:nvPicPr>
          <p:cNvPr id="13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2776" y="3412075"/>
            <a:ext cx="6675596" cy="751284"/>
          </a:xfrm>
          <a:prstGeom prst="rect">
            <a:avLst/>
          </a:prstGeom>
        </p:spPr>
      </p:pic>
      <p:pic>
        <p:nvPicPr>
          <p:cNvPr id="14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00831" y="3630304"/>
            <a:ext cx="183356" cy="229195"/>
          </a:xfrm>
          <a:prstGeom prst="rect">
            <a:avLst/>
          </a:prstGeom>
        </p:spPr>
      </p:pic>
      <p:sp>
        <p:nvSpPr>
          <p:cNvPr id="15" name="Text 7"/>
          <p:cNvSpPr/>
          <p:nvPr/>
        </p:nvSpPr>
        <p:spPr>
          <a:xfrm>
            <a:off x="7411760" y="2929890"/>
            <a:ext cx="1630204" cy="2037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600"/>
              </a:lnSpc>
              <a:buNone/>
            </a:pPr>
            <a:endParaRPr lang="en-US" sz="1250" dirty="0"/>
          </a:p>
        </p:txBody>
      </p:sp>
      <p:sp>
        <p:nvSpPr>
          <p:cNvPr id="16" name="Text 8"/>
          <p:cNvSpPr/>
          <p:nvPr/>
        </p:nvSpPr>
        <p:spPr>
          <a:xfrm>
            <a:off x="8292464" y="3784608"/>
            <a:ext cx="2094667" cy="2085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12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 </a:t>
            </a:r>
            <a:r>
              <a:rPr lang="en-US" sz="1200" dirty="0" err="1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Indignação</a:t>
            </a:r>
            <a:r>
              <a:rPr lang="en-US" sz="12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, </a:t>
            </a:r>
            <a:r>
              <a:rPr lang="en-US" sz="1200" dirty="0" err="1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Revolta</a:t>
            </a:r>
            <a:r>
              <a:rPr lang="en-US" sz="12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, </a:t>
            </a:r>
            <a:r>
              <a:rPr lang="en-US" sz="1200" dirty="0" err="1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Surpresa</a:t>
            </a:r>
            <a:r>
              <a:rPr lang="en-US" sz="12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, </a:t>
            </a:r>
            <a:r>
              <a:rPr lang="en-US" sz="1200" dirty="0" err="1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Medo</a:t>
            </a:r>
            <a:endParaRPr lang="en-US" sz="1200" dirty="0"/>
          </a:p>
        </p:txBody>
      </p:sp>
      <p:sp>
        <p:nvSpPr>
          <p:cNvPr id="17" name="Text 9"/>
          <p:cNvSpPr/>
          <p:nvPr/>
        </p:nvSpPr>
        <p:spPr>
          <a:xfrm>
            <a:off x="483851" y="4204445"/>
            <a:ext cx="13486209" cy="41719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600"/>
              </a:lnSpc>
              <a:buNone/>
            </a:pPr>
            <a:endParaRPr lang="en-US" sz="1400" dirty="0">
              <a:solidFill>
                <a:srgbClr val="3C3939"/>
              </a:solidFill>
              <a:latin typeface="Roboto" pitchFamily="34" charset="0"/>
              <a:ea typeface="Roboto" pitchFamily="34" charset="-122"/>
              <a:cs typeface="Roboto" pitchFamily="34" charset="-120"/>
            </a:endParaRPr>
          </a:p>
          <a:p>
            <a:pPr marL="0" indent="0" algn="just">
              <a:lnSpc>
                <a:spcPts val="2500"/>
              </a:lnSpc>
              <a:buNone/>
            </a:pPr>
            <a:r>
              <a:rPr lang="en-US" sz="19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De forma geral, a figura do delator, denunciante, reportante ou colaborador, </a:t>
            </a:r>
            <a:r>
              <a:rPr lang="en-US" sz="1900" b="1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desperta emoções conflitantes no seio da sociedade</a:t>
            </a:r>
            <a:r>
              <a:rPr lang="en-US" sz="19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, que em sua absoluta maioria são negativas, levando tais indivíduos a receberem a pecha de Judas, traidores, X9, alcagueta, dedo duro, fofoqueiro, boca aberta, entre tantos outros.</a:t>
            </a:r>
            <a:endParaRPr lang="en-US" sz="1900" dirty="0"/>
          </a:p>
        </p:txBody>
      </p:sp>
      <p:sp>
        <p:nvSpPr>
          <p:cNvPr id="18" name="Text 10"/>
          <p:cNvSpPr/>
          <p:nvPr/>
        </p:nvSpPr>
        <p:spPr>
          <a:xfrm>
            <a:off x="572095" y="4261366"/>
            <a:ext cx="13486209" cy="2085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600"/>
              </a:lnSpc>
              <a:buNone/>
            </a:pPr>
            <a:endParaRPr lang="en-US" sz="1000" dirty="0"/>
          </a:p>
        </p:txBody>
      </p:sp>
      <p:sp>
        <p:nvSpPr>
          <p:cNvPr id="19" name="Shape 11"/>
          <p:cNvSpPr/>
          <p:nvPr/>
        </p:nvSpPr>
        <p:spPr>
          <a:xfrm>
            <a:off x="495895" y="5493861"/>
            <a:ext cx="97750" cy="893088"/>
          </a:xfrm>
          <a:prstGeom prst="roundRect">
            <a:avLst>
              <a:gd name="adj" fmla="val 56036"/>
            </a:avLst>
          </a:prstGeom>
          <a:solidFill>
            <a:srgbClr val="4D4D4D"/>
          </a:solidFill>
          <a:ln w="7620">
            <a:solidFill>
              <a:srgbClr val="666666"/>
            </a:solidFill>
            <a:prstDash val="solid"/>
          </a:ln>
        </p:spPr>
        <p:txBody>
          <a:bodyPr/>
          <a:lstStyle/>
          <a:p>
            <a:endParaRPr lang="pt-BR"/>
          </a:p>
        </p:txBody>
      </p:sp>
      <p:sp>
        <p:nvSpPr>
          <p:cNvPr id="20" name="Text 12"/>
          <p:cNvSpPr/>
          <p:nvPr/>
        </p:nvSpPr>
        <p:spPr>
          <a:xfrm>
            <a:off x="865465" y="4616648"/>
            <a:ext cx="1630204" cy="2037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600"/>
              </a:lnSpc>
              <a:buNone/>
            </a:pPr>
            <a:endParaRPr lang="en-US" sz="1250" dirty="0"/>
          </a:p>
        </p:txBody>
      </p:sp>
      <p:sp>
        <p:nvSpPr>
          <p:cNvPr id="21" name="Text 13"/>
          <p:cNvSpPr/>
          <p:nvPr/>
        </p:nvSpPr>
        <p:spPr>
          <a:xfrm>
            <a:off x="669573" y="5173556"/>
            <a:ext cx="13192839" cy="6111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just">
              <a:lnSpc>
                <a:spcPts val="2500"/>
              </a:lnSpc>
              <a:buNone/>
            </a:pPr>
            <a:endParaRPr lang="en-US" sz="1900" dirty="0">
              <a:solidFill>
                <a:srgbClr val="3C3939"/>
              </a:solidFill>
              <a:latin typeface="Roboto" charset="0"/>
              <a:ea typeface="Roboto" charset="0"/>
              <a:cs typeface="Raleway" pitchFamily="34" charset="-120"/>
            </a:endParaRPr>
          </a:p>
          <a:p>
            <a:pPr marL="0" indent="0" algn="just">
              <a:lnSpc>
                <a:spcPts val="2500"/>
              </a:lnSpc>
              <a:buNone/>
            </a:pPr>
            <a:r>
              <a:rPr lang="en-US" sz="1900" dirty="0" err="1">
                <a:solidFill>
                  <a:srgbClr val="3C3939"/>
                </a:solidFill>
                <a:latin typeface="Roboto" charset="0"/>
                <a:ea typeface="Roboto" charset="0"/>
                <a:cs typeface="Raleway" pitchFamily="34" charset="-120"/>
              </a:rPr>
              <a:t>Convido</a:t>
            </a:r>
            <a:r>
              <a:rPr lang="en-US" sz="1900" dirty="0">
                <a:solidFill>
                  <a:srgbClr val="3C3939"/>
                </a:solidFill>
                <a:latin typeface="Roboto" charset="0"/>
                <a:ea typeface="Roboto" charset="0"/>
                <a:cs typeface="Raleway" pitchFamily="34" charset="-120"/>
              </a:rPr>
              <a:t> vocês a uma reflexão, gostaria que cada um se imaginasse em seu local de trabalho, público ou privado, descobrindo que seu Chefe/Diretor/CEO/Presidente, através de um grande esquema de corrupção, está desviando milhões de reais. Pensem na adrenalina e na mistura de sentimentos ante essa descoberta, indignação, revolta, surpresa, medo...</a:t>
            </a:r>
            <a:endParaRPr lang="en-US" sz="1900" dirty="0">
              <a:latin typeface="Roboto" charset="0"/>
              <a:ea typeface="Roboto" charset="0"/>
            </a:endParaRPr>
          </a:p>
        </p:txBody>
      </p:sp>
      <p:sp>
        <p:nvSpPr>
          <p:cNvPr id="22" name="Shape 14"/>
          <p:cNvSpPr/>
          <p:nvPr/>
        </p:nvSpPr>
        <p:spPr>
          <a:xfrm>
            <a:off x="680450" y="6613862"/>
            <a:ext cx="97750" cy="1184791"/>
          </a:xfrm>
          <a:prstGeom prst="roundRect">
            <a:avLst>
              <a:gd name="adj" fmla="val 56036"/>
            </a:avLst>
          </a:prstGeom>
          <a:solidFill>
            <a:srgbClr val="4D4D4D"/>
          </a:solidFill>
          <a:ln w="7620">
            <a:solidFill>
              <a:srgbClr val="666666"/>
            </a:solidFill>
            <a:prstDash val="solid"/>
          </a:ln>
        </p:spPr>
        <p:txBody>
          <a:bodyPr/>
          <a:lstStyle/>
          <a:p>
            <a:endParaRPr lang="pt-BR"/>
          </a:p>
        </p:txBody>
      </p:sp>
      <p:sp>
        <p:nvSpPr>
          <p:cNvPr id="23" name="Text 15"/>
          <p:cNvSpPr/>
          <p:nvPr/>
        </p:nvSpPr>
        <p:spPr>
          <a:xfrm>
            <a:off x="1061085" y="5640110"/>
            <a:ext cx="12997220" cy="2085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600"/>
              </a:lnSpc>
              <a:buNone/>
            </a:pPr>
            <a:endParaRPr lang="en-US" sz="1000" dirty="0"/>
          </a:p>
        </p:txBody>
      </p:sp>
      <p:sp>
        <p:nvSpPr>
          <p:cNvPr id="24" name="Text 16"/>
          <p:cNvSpPr/>
          <p:nvPr/>
        </p:nvSpPr>
        <p:spPr>
          <a:xfrm>
            <a:off x="865465" y="6584139"/>
            <a:ext cx="12997220" cy="6111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just">
              <a:lnSpc>
                <a:spcPts val="2500"/>
              </a:lnSpc>
              <a:buNone/>
            </a:pPr>
            <a:r>
              <a:rPr lang="en-US" sz="1900" dirty="0">
                <a:solidFill>
                  <a:srgbClr val="3C3939"/>
                </a:solidFill>
                <a:latin typeface="Roboto" charset="0"/>
                <a:ea typeface="Roboto" charset="0"/>
                <a:cs typeface="Raleway" pitchFamily="34" charset="-120"/>
              </a:rPr>
              <a:t>Superado esse turbilhão inicial de sentimentos, começam a eclodir uma série de questionamentos como: Omitir? Reportar? Como reportar? A quem reportar? Quais as vantagens e desvantagens? Risco laboral? Risco Pessoal? Risco Social? Risco para sua Família? Risco para a continuidade e reputação do local de trabalho? Risco Penal? Custos Jurídicos? Ônus da prova?</a:t>
            </a:r>
            <a:endParaRPr lang="en-US" sz="1900" dirty="0">
              <a:latin typeface="Roboto" charset="0"/>
              <a:ea typeface="Roboto" charset="0"/>
            </a:endParaRPr>
          </a:p>
        </p:txBody>
      </p:sp>
      <p:sp>
        <p:nvSpPr>
          <p:cNvPr id="25" name="Text 17"/>
          <p:cNvSpPr/>
          <p:nvPr/>
        </p:nvSpPr>
        <p:spPr>
          <a:xfrm>
            <a:off x="1061085" y="6616303"/>
            <a:ext cx="12997220" cy="2085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600"/>
              </a:lnSpc>
              <a:buNone/>
            </a:pPr>
            <a:endParaRPr lang="en-US" sz="1000" dirty="0"/>
          </a:p>
        </p:txBody>
      </p:sp>
      <p:sp>
        <p:nvSpPr>
          <p:cNvPr id="26" name="Text 18"/>
          <p:cNvSpPr/>
          <p:nvPr/>
        </p:nvSpPr>
        <p:spPr>
          <a:xfrm>
            <a:off x="572095" y="7101959"/>
            <a:ext cx="13486209" cy="2085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600"/>
              </a:lnSpc>
              <a:buNone/>
            </a:pPr>
            <a:endParaRPr lang="en-US" sz="1000" dirty="0"/>
          </a:p>
        </p:txBody>
      </p:sp>
      <p:sp>
        <p:nvSpPr>
          <p:cNvPr id="27" name="Text 19"/>
          <p:cNvSpPr/>
          <p:nvPr/>
        </p:nvSpPr>
        <p:spPr>
          <a:xfrm>
            <a:off x="572095" y="7457242"/>
            <a:ext cx="13486209" cy="2085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600"/>
              </a:lnSpc>
              <a:buNone/>
            </a:pPr>
            <a:endParaRPr lang="en-US" sz="1000" dirty="0"/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5475" y="7762875"/>
            <a:ext cx="5114925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Retângulo 28"/>
          <p:cNvSpPr/>
          <p:nvPr/>
        </p:nvSpPr>
        <p:spPr>
          <a:xfrm>
            <a:off x="8232135" y="3487091"/>
            <a:ext cx="1829347" cy="2975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600"/>
              </a:lnSpc>
            </a:pPr>
            <a:r>
              <a:rPr lang="en-US" sz="1400" dirty="0" err="1">
                <a:solidFill>
                  <a:srgbClr val="3C3939"/>
                </a:solidFill>
                <a:latin typeface="Roboto" charset="0"/>
                <a:ea typeface="Roboto" charset="0"/>
                <a:cs typeface="Raleway" pitchFamily="34" charset="-120"/>
              </a:rPr>
              <a:t>Descoberta</a:t>
            </a:r>
            <a:r>
              <a:rPr lang="en-US" sz="1400" dirty="0">
                <a:solidFill>
                  <a:srgbClr val="3C3939"/>
                </a:solidFill>
                <a:latin typeface="Roboto" charset="0"/>
                <a:ea typeface="Roboto" charset="0"/>
                <a:cs typeface="Raleway" pitchFamily="34" charset="-120"/>
              </a:rPr>
              <a:t> do </a:t>
            </a:r>
            <a:r>
              <a:rPr lang="en-US" sz="1400" dirty="0" err="1">
                <a:solidFill>
                  <a:srgbClr val="3C3939"/>
                </a:solidFill>
                <a:latin typeface="Roboto" charset="0"/>
                <a:ea typeface="Roboto" charset="0"/>
                <a:cs typeface="Raleway" pitchFamily="34" charset="-120"/>
              </a:rPr>
              <a:t>Ilícito</a:t>
            </a:r>
            <a:endParaRPr lang="en-US" sz="1400" dirty="0">
              <a:latin typeface="Roboto" charset="0"/>
              <a:ea typeface="Roboto" charset="0"/>
            </a:endParaRP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1856" y="283709"/>
            <a:ext cx="1539209" cy="451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2251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60333" y="644009"/>
            <a:ext cx="13109734" cy="135778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300"/>
              </a:lnSpc>
              <a:buNone/>
            </a:pPr>
            <a:r>
              <a:rPr lang="en-US" sz="4400" b="1" dirty="0">
                <a:solidFill>
                  <a:srgbClr val="1B1B27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Omitir ou Reportar? Análise dos Custos e Benefícios que Permeiam essa Decisão</a:t>
            </a:r>
            <a:endParaRPr lang="en-US" sz="4400" dirty="0"/>
          </a:p>
        </p:txBody>
      </p:sp>
      <p:sp>
        <p:nvSpPr>
          <p:cNvPr id="3" name="Text 1"/>
          <p:cNvSpPr/>
          <p:nvPr/>
        </p:nvSpPr>
        <p:spPr>
          <a:xfrm>
            <a:off x="1086207" y="2560830"/>
            <a:ext cx="12783860" cy="173831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just">
              <a:lnSpc>
                <a:spcPts val="2700"/>
              </a:lnSpc>
              <a:buNone/>
            </a:pPr>
            <a:r>
              <a:rPr lang="en-US" sz="19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Interessante estudo realizado nos anos noventa, nos demonstra que a realidade por trás de cada whistleblower, a esmagadora maioria foi demitida de seus postos de trabalho, sofreu gravíssimos problemas pessoais e incorreu em enormes prejuízos financeiros em virtude de ações de retaliação promovidas por seus empregadores. Para que se tenha uma ideia dos ônus existentes, este mesmo estudo analisou </a:t>
            </a:r>
            <a:r>
              <a:rPr lang="en-US" sz="1900" b="1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84 whistleblowers, sendo que destes, 82% sofreram algum tipo de represália laboral, 60% foram despedidos, 17% perderam as suas casas e 10% admitiram tentativa de suicídio</a:t>
            </a:r>
            <a:r>
              <a:rPr lang="en-US" sz="19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.</a:t>
            </a:r>
            <a:endParaRPr lang="en-US" sz="1900" dirty="0"/>
          </a:p>
        </p:txBody>
      </p:sp>
      <p:sp>
        <p:nvSpPr>
          <p:cNvPr id="4" name="Shape 2"/>
          <p:cNvSpPr/>
          <p:nvPr/>
        </p:nvSpPr>
        <p:spPr>
          <a:xfrm>
            <a:off x="760333" y="2436257"/>
            <a:ext cx="30480" cy="2226945"/>
          </a:xfrm>
          <a:prstGeom prst="rect">
            <a:avLst/>
          </a:prstGeom>
          <a:solidFill>
            <a:srgbClr val="1B1B27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5" name="Text 3"/>
          <p:cNvSpPr/>
          <p:nvPr/>
        </p:nvSpPr>
        <p:spPr>
          <a:xfrm>
            <a:off x="760333" y="4907518"/>
            <a:ext cx="13109734" cy="10429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just">
              <a:lnSpc>
                <a:spcPts val="2700"/>
              </a:lnSpc>
              <a:buNone/>
            </a:pPr>
            <a:r>
              <a:rPr lang="en-US" sz="19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Os reportantes costumam descrever suas experiências com um pesadelo, uma aventura cheia de perigos e riscos, conclusão extraída de outro estudo, em que </a:t>
            </a:r>
            <a:r>
              <a:rPr lang="en-US" sz="1900" b="1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22% dos whistleblowers afirmaram que fariam tudo exatamente igual, 44% que fariam outra vez, mas de forma diferente e 33% que não reportariam novamente pois não "valeria a pena"</a:t>
            </a:r>
            <a:r>
              <a:rPr lang="en-US" sz="19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.</a:t>
            </a:r>
            <a:endParaRPr lang="en-US" sz="1900" dirty="0"/>
          </a:p>
        </p:txBody>
      </p:sp>
      <p:sp>
        <p:nvSpPr>
          <p:cNvPr id="6" name="Text 4"/>
          <p:cNvSpPr/>
          <p:nvPr/>
        </p:nvSpPr>
        <p:spPr>
          <a:xfrm>
            <a:off x="760333" y="6194822"/>
            <a:ext cx="13109734" cy="13906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just">
              <a:lnSpc>
                <a:spcPts val="2700"/>
              </a:lnSpc>
              <a:buNone/>
            </a:pPr>
            <a:r>
              <a:rPr lang="en-US" sz="17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Bom, com todas essas dificuldades pessoais, parece bem difícil que alguém, em sã consciência, decida reportar, não? Há um claro desequilíbrio na relação de custos e benefícios que permeiam a decisão, </a:t>
            </a:r>
            <a:r>
              <a:rPr lang="en-US" sz="1700" b="1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sendo indispensável um esforço conjunto de nossos Poderes constituídos, do ambiente público e corporativo, para criação e adoção de uma série de incentivos e medidas</a:t>
            </a:r>
            <a:r>
              <a:rPr lang="en-US" sz="17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que possam não só reequilibrar essa relação, mas também estimular o cidadão a tomar a decisão mais correta do ponto de vista ético e social.</a:t>
            </a:r>
            <a:endParaRPr lang="en-US" sz="17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5475" y="7751989"/>
            <a:ext cx="5114925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1856" y="283709"/>
            <a:ext cx="1539209" cy="451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6075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72095" y="490538"/>
            <a:ext cx="11460718" cy="4450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buNone/>
            </a:pPr>
            <a:r>
              <a:rPr lang="en-US" sz="4400" b="1" dirty="0" err="1">
                <a:solidFill>
                  <a:srgbClr val="1B1B27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Medidas</a:t>
            </a:r>
            <a:r>
              <a:rPr lang="en-US" sz="4400" b="1" dirty="0">
                <a:solidFill>
                  <a:srgbClr val="1B1B27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 de Incentivo ao Denunciante </a:t>
            </a:r>
            <a:r>
              <a:rPr lang="en-US" sz="4400" b="1" dirty="0" err="1">
                <a:solidFill>
                  <a:srgbClr val="1B1B27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Cívico</a:t>
            </a:r>
            <a:r>
              <a:rPr lang="en-US" sz="4400" b="1" dirty="0">
                <a:solidFill>
                  <a:srgbClr val="1B1B27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 </a:t>
            </a:r>
          </a:p>
          <a:p>
            <a:pPr marL="0" indent="0" algn="l">
              <a:buNone/>
            </a:pPr>
            <a:r>
              <a:rPr lang="en-US" sz="4400" b="1" dirty="0" err="1">
                <a:solidFill>
                  <a:srgbClr val="1B1B27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ou</a:t>
            </a:r>
            <a:r>
              <a:rPr lang="en-US" sz="4400" b="1" dirty="0">
                <a:solidFill>
                  <a:srgbClr val="1B1B27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 Reportante do Bem</a:t>
            </a:r>
            <a:endParaRPr lang="en-US" sz="4400" dirty="0"/>
          </a:p>
        </p:txBody>
      </p:sp>
      <p:sp>
        <p:nvSpPr>
          <p:cNvPr id="3" name="Text 1"/>
          <p:cNvSpPr/>
          <p:nvPr/>
        </p:nvSpPr>
        <p:spPr>
          <a:xfrm>
            <a:off x="582979" y="1305330"/>
            <a:ext cx="13486209" cy="4555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just">
              <a:lnSpc>
                <a:spcPts val="1750"/>
              </a:lnSpc>
              <a:buNone/>
            </a:pPr>
            <a:endParaRPr lang="en-US" sz="1400" dirty="0">
              <a:solidFill>
                <a:srgbClr val="3C3939"/>
              </a:solidFill>
              <a:latin typeface="Roboto" pitchFamily="34" charset="0"/>
              <a:ea typeface="Roboto" pitchFamily="34" charset="-122"/>
              <a:cs typeface="Roboto" pitchFamily="34" charset="-120"/>
            </a:endParaRPr>
          </a:p>
          <a:p>
            <a:pPr algn="just">
              <a:lnSpc>
                <a:spcPts val="2500"/>
              </a:lnSpc>
            </a:pPr>
            <a:endParaRPr lang="en-US" sz="1900" dirty="0">
              <a:solidFill>
                <a:srgbClr val="3C3939"/>
              </a:solidFill>
              <a:latin typeface="Roboto" pitchFamily="34" charset="0"/>
              <a:ea typeface="Roboto" pitchFamily="34" charset="-122"/>
              <a:cs typeface="Roboto" pitchFamily="34" charset="-120"/>
            </a:endParaRPr>
          </a:p>
          <a:p>
            <a:pPr algn="just">
              <a:lnSpc>
                <a:spcPts val="2500"/>
              </a:lnSpc>
            </a:pPr>
            <a:r>
              <a:rPr lang="en-US" sz="1700" dirty="0" err="1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Devemos</a:t>
            </a:r>
            <a:r>
              <a:rPr lang="en-US" sz="17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pensar em um sistema ou rede de proteção extremamente amplo, através da conjugação de esforços públicos e privados, que seja amplamente consciente das relações de poder assimétricas há que o reportante está subordinado, bem como de todos os riscos que envolvem sua eventual contribuição. </a:t>
            </a:r>
            <a:r>
              <a:rPr lang="en-US" sz="1700" dirty="0" err="1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Dentro</a:t>
            </a:r>
            <a:r>
              <a:rPr lang="en-US" sz="17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</a:t>
            </a:r>
            <a:r>
              <a:rPr lang="en-US" sz="1700" dirty="0" err="1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desse</a:t>
            </a:r>
            <a:r>
              <a:rPr lang="en-US" sz="17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</a:t>
            </a:r>
            <a:r>
              <a:rPr lang="en-US" sz="1700" dirty="0" err="1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propósito</a:t>
            </a:r>
            <a:r>
              <a:rPr lang="en-US" sz="17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, </a:t>
            </a:r>
            <a:r>
              <a:rPr lang="en-US" sz="1700" b="1" dirty="0" err="1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sugerimos</a:t>
            </a:r>
            <a:r>
              <a:rPr lang="en-US" sz="1700" b="1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</a:t>
            </a:r>
            <a:r>
              <a:rPr lang="en-US" sz="1700" b="1" dirty="0" err="1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como</a:t>
            </a:r>
            <a:r>
              <a:rPr lang="en-US" sz="1700" b="1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</a:t>
            </a:r>
            <a:r>
              <a:rPr lang="en-US" sz="1700" b="1" dirty="0" err="1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medidas</a:t>
            </a:r>
            <a:r>
              <a:rPr lang="en-US" sz="1700" b="1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</a:t>
            </a:r>
            <a:r>
              <a:rPr lang="en-US" sz="1700" b="1" dirty="0" err="1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concretas</a:t>
            </a:r>
            <a:r>
              <a:rPr lang="en-US" sz="1700" b="1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de </a:t>
            </a:r>
            <a:r>
              <a:rPr lang="en-US" sz="1700" b="1" dirty="0" err="1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incentivo</a:t>
            </a:r>
            <a:r>
              <a:rPr lang="en-US" sz="17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:</a:t>
            </a:r>
            <a:endParaRPr lang="en-US" sz="1700" dirty="0"/>
          </a:p>
        </p:txBody>
      </p:sp>
      <p:pic>
        <p:nvPicPr>
          <p:cNvPr id="5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092" y="3000970"/>
            <a:ext cx="712113" cy="854512"/>
          </a:xfrm>
          <a:prstGeom prst="rect">
            <a:avLst/>
          </a:prstGeom>
        </p:spPr>
      </p:pic>
      <p:sp>
        <p:nvSpPr>
          <p:cNvPr id="6" name="Text 3"/>
          <p:cNvSpPr/>
          <p:nvPr/>
        </p:nvSpPr>
        <p:spPr>
          <a:xfrm>
            <a:off x="1497806" y="3014192"/>
            <a:ext cx="3104674" cy="2224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750"/>
              </a:lnSpc>
              <a:buNone/>
            </a:pPr>
            <a:r>
              <a:rPr lang="en-US" sz="1600" b="1" dirty="0">
                <a:solidFill>
                  <a:srgbClr val="3C3939"/>
                </a:solidFill>
                <a:latin typeface="Roboto" charset="0"/>
                <a:ea typeface="Roboto" charset="0"/>
                <a:cs typeface="Raleway" pitchFamily="34" charset="-120"/>
              </a:rPr>
              <a:t>Eficiência nos Programas de Proteção</a:t>
            </a:r>
            <a:endParaRPr lang="en-US" sz="1600" b="1" dirty="0">
              <a:latin typeface="Roboto" charset="0"/>
              <a:ea typeface="Roboto" charset="0"/>
            </a:endParaRPr>
          </a:p>
        </p:txBody>
      </p:sp>
      <p:sp>
        <p:nvSpPr>
          <p:cNvPr id="7" name="Text 4"/>
          <p:cNvSpPr/>
          <p:nvPr/>
        </p:nvSpPr>
        <p:spPr>
          <a:xfrm>
            <a:off x="1497806" y="3236601"/>
            <a:ext cx="12560498" cy="22776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750"/>
              </a:lnSpc>
              <a:buNone/>
            </a:pPr>
            <a:r>
              <a:rPr lang="en-US" sz="14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A certeza da extensão e eficiência dos programas de proteção, tanto no que se refere ao objeto da cobertura, quanto com relação quais sujeitos </a:t>
            </a:r>
          </a:p>
          <a:p>
            <a:pPr marL="0" indent="0" algn="l">
              <a:lnSpc>
                <a:spcPts val="1750"/>
              </a:lnSpc>
              <a:buNone/>
            </a:pPr>
            <a:r>
              <a:rPr lang="en-US" sz="1400" dirty="0" err="1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serão</a:t>
            </a:r>
            <a:r>
              <a:rPr lang="en-US" sz="14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contemplados</a:t>
            </a:r>
            <a:r>
              <a:rPr lang="en-US" sz="11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.</a:t>
            </a:r>
            <a:endParaRPr lang="en-US" sz="1100" dirty="0"/>
          </a:p>
        </p:txBody>
      </p:sp>
      <p:pic>
        <p:nvPicPr>
          <p:cNvPr id="8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095" y="3759338"/>
            <a:ext cx="712113" cy="854512"/>
          </a:xfrm>
          <a:prstGeom prst="rect">
            <a:avLst/>
          </a:prstGeom>
        </p:spPr>
      </p:pic>
      <p:sp>
        <p:nvSpPr>
          <p:cNvPr id="9" name="Text 5"/>
          <p:cNvSpPr/>
          <p:nvPr/>
        </p:nvSpPr>
        <p:spPr>
          <a:xfrm>
            <a:off x="1497805" y="3855481"/>
            <a:ext cx="1780342" cy="2224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750"/>
              </a:lnSpc>
              <a:buNone/>
            </a:pPr>
            <a:r>
              <a:rPr lang="en-US" sz="1600" b="1" dirty="0">
                <a:solidFill>
                  <a:srgbClr val="3C3939"/>
                </a:solidFill>
                <a:latin typeface="Roboto" charset="0"/>
                <a:ea typeface="Roboto" charset="0"/>
                <a:cs typeface="Raleway" pitchFamily="34" charset="-120"/>
              </a:rPr>
              <a:t>Garantias</a:t>
            </a:r>
            <a:r>
              <a:rPr lang="en-US" sz="1400" b="1" dirty="0">
                <a:solidFill>
                  <a:srgbClr val="3C3939"/>
                </a:solidFill>
                <a:latin typeface="Roboto" charset="0"/>
                <a:ea typeface="Roboto" charset="0"/>
                <a:cs typeface="Raleway" pitchFamily="34" charset="-120"/>
              </a:rPr>
              <a:t> Efetivas</a:t>
            </a:r>
            <a:endParaRPr lang="en-US" sz="1400" b="1" dirty="0">
              <a:latin typeface="Roboto" charset="0"/>
              <a:ea typeface="Roboto" charset="0"/>
            </a:endParaRPr>
          </a:p>
        </p:txBody>
      </p:sp>
      <p:sp>
        <p:nvSpPr>
          <p:cNvPr id="10" name="Text 6"/>
          <p:cNvSpPr/>
          <p:nvPr/>
        </p:nvSpPr>
        <p:spPr>
          <a:xfrm>
            <a:off x="1504267" y="4097359"/>
            <a:ext cx="12560498" cy="22776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just">
              <a:lnSpc>
                <a:spcPts val="1750"/>
              </a:lnSpc>
              <a:buNone/>
            </a:pPr>
            <a:r>
              <a:rPr lang="en-US" sz="14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Garantir ao denunciante que o seu relato não se voltará contra ele, ou seja, não será usado para puni-lo, em virtude das relações </a:t>
            </a:r>
            <a:r>
              <a:rPr lang="en-US" sz="1400" dirty="0" err="1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assimétricas</a:t>
            </a:r>
            <a:r>
              <a:rPr lang="en-US" sz="14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e de </a:t>
            </a:r>
            <a:r>
              <a:rPr lang="en-US" sz="1400" dirty="0" err="1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poder</a:t>
            </a:r>
            <a:r>
              <a:rPr lang="en-US" sz="14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</a:t>
            </a:r>
          </a:p>
          <a:p>
            <a:pPr marL="0" indent="0" algn="just">
              <a:lnSpc>
                <a:spcPts val="1750"/>
              </a:lnSpc>
              <a:buNone/>
            </a:pPr>
            <a:r>
              <a:rPr lang="en-US" sz="1400" dirty="0" err="1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que</a:t>
            </a:r>
            <a:r>
              <a:rPr lang="en-US" sz="14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permeiam o sistema.</a:t>
            </a:r>
            <a:endParaRPr lang="en-US" sz="1400" dirty="0"/>
          </a:p>
        </p:txBody>
      </p:sp>
      <p:pic>
        <p:nvPicPr>
          <p:cNvPr id="11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095" y="4502646"/>
            <a:ext cx="712113" cy="854512"/>
          </a:xfrm>
          <a:prstGeom prst="rect">
            <a:avLst/>
          </a:prstGeom>
        </p:spPr>
      </p:pic>
      <p:sp>
        <p:nvSpPr>
          <p:cNvPr id="12" name="Text 7"/>
          <p:cNvSpPr/>
          <p:nvPr/>
        </p:nvSpPr>
        <p:spPr>
          <a:xfrm>
            <a:off x="1508690" y="4719875"/>
            <a:ext cx="4247436" cy="2224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750"/>
              </a:lnSpc>
              <a:buNone/>
            </a:pPr>
            <a:r>
              <a:rPr lang="en-US" sz="1600" b="1" dirty="0">
                <a:solidFill>
                  <a:srgbClr val="3C3939"/>
                </a:solidFill>
                <a:latin typeface="Roboto" charset="0"/>
                <a:ea typeface="Roboto" charset="0"/>
                <a:cs typeface="Raleway" pitchFamily="34" charset="-120"/>
              </a:rPr>
              <a:t>Proteção Contra Retaliação e Aplicação de Sanções</a:t>
            </a:r>
            <a:endParaRPr lang="en-US" sz="1600" b="1" dirty="0">
              <a:latin typeface="Roboto" charset="0"/>
              <a:ea typeface="Roboto" charset="0"/>
            </a:endParaRPr>
          </a:p>
        </p:txBody>
      </p:sp>
      <p:sp>
        <p:nvSpPr>
          <p:cNvPr id="13" name="Text 8"/>
          <p:cNvSpPr/>
          <p:nvPr/>
        </p:nvSpPr>
        <p:spPr>
          <a:xfrm>
            <a:off x="1497805" y="4949514"/>
            <a:ext cx="12560498" cy="22776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750"/>
              </a:lnSpc>
              <a:buNone/>
            </a:pPr>
            <a:r>
              <a:rPr lang="en-US" sz="14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Proteção contra a retaliação criminal (responder pelo crime de difamação), social e laboral e aplicação de punição severa aos agentes que retaliarem o denunciante.</a:t>
            </a:r>
            <a:endParaRPr lang="en-US" sz="1400" dirty="0"/>
          </a:p>
        </p:txBody>
      </p:sp>
      <p:pic>
        <p:nvPicPr>
          <p:cNvPr id="14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2095" y="5248436"/>
            <a:ext cx="712113" cy="854512"/>
          </a:xfrm>
          <a:prstGeom prst="rect">
            <a:avLst/>
          </a:prstGeom>
        </p:spPr>
      </p:pic>
      <p:sp>
        <p:nvSpPr>
          <p:cNvPr id="15" name="Text 9"/>
          <p:cNvSpPr/>
          <p:nvPr/>
        </p:nvSpPr>
        <p:spPr>
          <a:xfrm>
            <a:off x="1497805" y="5508886"/>
            <a:ext cx="1780342" cy="1112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750"/>
              </a:lnSpc>
              <a:buNone/>
            </a:pPr>
            <a:r>
              <a:rPr lang="en-US" sz="1600" b="1" dirty="0">
                <a:solidFill>
                  <a:srgbClr val="3C3939"/>
                </a:solidFill>
                <a:latin typeface="Roboto" charset="0"/>
                <a:ea typeface="Roboto" charset="0"/>
                <a:cs typeface="Raleway" pitchFamily="34" charset="-120"/>
              </a:rPr>
              <a:t>Anonimato</a:t>
            </a:r>
            <a:endParaRPr lang="en-US" sz="1600" b="1" dirty="0">
              <a:latin typeface="Roboto" charset="0"/>
              <a:ea typeface="Roboto" charset="0"/>
            </a:endParaRPr>
          </a:p>
        </p:txBody>
      </p:sp>
      <p:sp>
        <p:nvSpPr>
          <p:cNvPr id="16" name="Text 10"/>
          <p:cNvSpPr/>
          <p:nvPr/>
        </p:nvSpPr>
        <p:spPr>
          <a:xfrm>
            <a:off x="1508690" y="5714215"/>
            <a:ext cx="12560498" cy="22776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750"/>
              </a:lnSpc>
              <a:buNone/>
            </a:pPr>
            <a:r>
              <a:rPr lang="en-US" sz="14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Garantia de anonimato e proteção contra a retaliação criminal (responder pelo crime de difamação), social e laboral.</a:t>
            </a:r>
            <a:endParaRPr lang="en-US" sz="1400" dirty="0"/>
          </a:p>
        </p:txBody>
      </p:sp>
      <p:pic>
        <p:nvPicPr>
          <p:cNvPr id="17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2095" y="6001864"/>
            <a:ext cx="712113" cy="854512"/>
          </a:xfrm>
          <a:prstGeom prst="rect">
            <a:avLst/>
          </a:prstGeom>
        </p:spPr>
      </p:pic>
      <p:sp>
        <p:nvSpPr>
          <p:cNvPr id="18" name="Text 11"/>
          <p:cNvSpPr/>
          <p:nvPr/>
        </p:nvSpPr>
        <p:spPr>
          <a:xfrm>
            <a:off x="1497806" y="6136617"/>
            <a:ext cx="2642235" cy="2224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750"/>
              </a:lnSpc>
              <a:buNone/>
            </a:pPr>
            <a:r>
              <a:rPr lang="en-US" sz="1600" b="1" dirty="0">
                <a:solidFill>
                  <a:srgbClr val="3C3939"/>
                </a:solidFill>
                <a:latin typeface="Roboto" charset="0"/>
                <a:ea typeface="Roboto" charset="0"/>
                <a:cs typeface="Raleway" pitchFamily="34" charset="-120"/>
              </a:rPr>
              <a:t>Criação de Canais de Denúncias</a:t>
            </a:r>
            <a:endParaRPr lang="en-US" sz="1600" b="1" dirty="0">
              <a:latin typeface="Roboto" charset="0"/>
              <a:ea typeface="Roboto" charset="0"/>
            </a:endParaRPr>
          </a:p>
        </p:txBody>
      </p:sp>
      <p:sp>
        <p:nvSpPr>
          <p:cNvPr id="19" name="Text 12"/>
          <p:cNvSpPr/>
          <p:nvPr/>
        </p:nvSpPr>
        <p:spPr>
          <a:xfrm>
            <a:off x="1497806" y="6386513"/>
            <a:ext cx="12560498" cy="22776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750"/>
              </a:lnSpc>
              <a:buNone/>
            </a:pPr>
            <a:r>
              <a:rPr lang="en-US" sz="14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Criação de canais e estruturas adequadas para recebimento e tratamento das </a:t>
            </a:r>
            <a:r>
              <a:rPr lang="en-US" sz="1400" dirty="0" err="1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denúncias</a:t>
            </a:r>
            <a:r>
              <a:rPr lang="en-US" sz="14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.</a:t>
            </a:r>
            <a:endParaRPr lang="en-US" sz="1400" dirty="0"/>
          </a:p>
        </p:txBody>
      </p:sp>
      <p:pic>
        <p:nvPicPr>
          <p:cNvPr id="20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2094" y="6750912"/>
            <a:ext cx="712113" cy="854512"/>
          </a:xfrm>
          <a:prstGeom prst="rect">
            <a:avLst/>
          </a:prstGeom>
        </p:spPr>
      </p:pic>
      <p:sp>
        <p:nvSpPr>
          <p:cNvPr id="21" name="Text 13"/>
          <p:cNvSpPr/>
          <p:nvPr/>
        </p:nvSpPr>
        <p:spPr>
          <a:xfrm>
            <a:off x="1497806" y="6955759"/>
            <a:ext cx="1978104" cy="2224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750"/>
              </a:lnSpc>
              <a:buNone/>
            </a:pPr>
            <a:r>
              <a:rPr lang="en-US" sz="1600" b="1" dirty="0">
                <a:solidFill>
                  <a:srgbClr val="3C3939"/>
                </a:solidFill>
                <a:latin typeface="Roboto" charset="0"/>
                <a:ea typeface="Roboto" charset="0"/>
                <a:cs typeface="Raleway" pitchFamily="34" charset="-120"/>
              </a:rPr>
              <a:t>Recompensa Financeira</a:t>
            </a:r>
            <a:endParaRPr lang="en-US" sz="1600" b="1" dirty="0">
              <a:latin typeface="Roboto" charset="0"/>
              <a:ea typeface="Roboto" charset="0"/>
            </a:endParaRPr>
          </a:p>
        </p:txBody>
      </p:sp>
      <p:sp>
        <p:nvSpPr>
          <p:cNvPr id="22" name="Text 14"/>
          <p:cNvSpPr/>
          <p:nvPr/>
        </p:nvSpPr>
        <p:spPr>
          <a:xfrm>
            <a:off x="1497806" y="7211608"/>
            <a:ext cx="12560498" cy="22776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750"/>
              </a:lnSpc>
              <a:buNone/>
            </a:pPr>
            <a:r>
              <a:rPr lang="en-US" sz="14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Prêmio em dinheiro ao denunciante cívico.</a:t>
            </a:r>
            <a:endParaRPr lang="en-US" sz="1400" dirty="0"/>
          </a:p>
        </p:txBody>
      </p:sp>
      <p:sp>
        <p:nvSpPr>
          <p:cNvPr id="23" name="Text 15"/>
          <p:cNvSpPr/>
          <p:nvPr/>
        </p:nvSpPr>
        <p:spPr>
          <a:xfrm>
            <a:off x="572095" y="7511177"/>
            <a:ext cx="13486209" cy="22776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750"/>
              </a:lnSpc>
              <a:buNone/>
            </a:pPr>
            <a:r>
              <a:rPr lang="en-US" sz="11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</a:t>
            </a:r>
            <a:endParaRPr lang="en-US" sz="1100" dirty="0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5475" y="7762875"/>
            <a:ext cx="5114925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1856" y="283709"/>
            <a:ext cx="1539209" cy="451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08303" y="556498"/>
            <a:ext cx="9742646" cy="6324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950"/>
              </a:lnSpc>
              <a:buNone/>
            </a:pPr>
            <a:r>
              <a:rPr lang="en-US" sz="4400" b="1" dirty="0">
                <a:solidFill>
                  <a:srgbClr val="1B1B27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Extensão dos Prêmios aos Denunciantes</a:t>
            </a:r>
            <a:endParaRPr lang="en-US" sz="4400" dirty="0"/>
          </a:p>
        </p:txBody>
      </p:sp>
      <p:sp>
        <p:nvSpPr>
          <p:cNvPr id="3" name="Text 1"/>
          <p:cNvSpPr/>
          <p:nvPr/>
        </p:nvSpPr>
        <p:spPr>
          <a:xfrm>
            <a:off x="708303" y="1492448"/>
            <a:ext cx="13213794" cy="9715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just">
              <a:lnSpc>
                <a:spcPts val="2500"/>
              </a:lnSpc>
              <a:buNone/>
            </a:pPr>
            <a:r>
              <a:rPr lang="en-US" sz="19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Utilizando como paradigma o modelo americano da SEC - Securities and Exchange Commission, </a:t>
            </a:r>
            <a:r>
              <a:rPr lang="en-US" sz="1900" b="1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desde o início do programa em 2011, já foram pagos mais de US$2 bilhões em recompensas a aproximadamente 400 denunciantes. </a:t>
            </a:r>
            <a:r>
              <a:rPr lang="en-US" sz="19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Vários crimes já foram denunciados desta forma para a instituição, como esquemas de pirâmide, insider trading, manipulação de mercado e </a:t>
            </a:r>
            <a:r>
              <a:rPr lang="en-US" sz="1900" dirty="0" err="1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suborno</a:t>
            </a:r>
            <a:r>
              <a:rPr lang="en-US" sz="19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.</a:t>
            </a:r>
          </a:p>
          <a:p>
            <a:pPr marL="0" indent="0" algn="just">
              <a:lnSpc>
                <a:spcPts val="2500"/>
              </a:lnSpc>
              <a:buNone/>
            </a:pPr>
            <a:endParaRPr lang="en-US" sz="1900" dirty="0"/>
          </a:p>
        </p:txBody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2445" y="3332949"/>
            <a:ext cx="4969907" cy="2843927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5200" y="3286563"/>
            <a:ext cx="5577126" cy="3469958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6884194" y="6616898"/>
            <a:ext cx="7045404" cy="32385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5475" y="7762875"/>
            <a:ext cx="5114925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1856" y="283709"/>
            <a:ext cx="1539209" cy="451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14243" y="761048"/>
            <a:ext cx="7915513" cy="109704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4300"/>
              </a:lnSpc>
              <a:buNone/>
            </a:pPr>
            <a:r>
              <a:rPr lang="en-US" sz="4400" b="1" dirty="0">
                <a:solidFill>
                  <a:srgbClr val="1B1B27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Legislação no Brasil – Atual Estado da Arte</a:t>
            </a:r>
            <a:endParaRPr lang="en-US" sz="4400" dirty="0"/>
          </a:p>
        </p:txBody>
      </p:sp>
      <p:sp>
        <p:nvSpPr>
          <p:cNvPr id="4" name="Shape 1"/>
          <p:cNvSpPr/>
          <p:nvPr/>
        </p:nvSpPr>
        <p:spPr>
          <a:xfrm>
            <a:off x="614243" y="2121337"/>
            <a:ext cx="7915513" cy="1412438"/>
          </a:xfrm>
          <a:prstGeom prst="roundRect">
            <a:avLst>
              <a:gd name="adj" fmla="val 5220"/>
            </a:avLst>
          </a:prstGeom>
          <a:solidFill>
            <a:srgbClr val="E1E1EA"/>
          </a:solidFill>
          <a:ln w="7620">
            <a:solidFill>
              <a:srgbClr val="C7C7D0"/>
            </a:solidFill>
            <a:prstDash val="solid"/>
          </a:ln>
        </p:spPr>
        <p:txBody>
          <a:bodyPr/>
          <a:lstStyle/>
          <a:p>
            <a:endParaRPr lang="pt-BR"/>
          </a:p>
        </p:txBody>
      </p:sp>
      <p:sp>
        <p:nvSpPr>
          <p:cNvPr id="5" name="Text 2"/>
          <p:cNvSpPr/>
          <p:nvPr/>
        </p:nvSpPr>
        <p:spPr>
          <a:xfrm>
            <a:off x="797362" y="2304455"/>
            <a:ext cx="2194084" cy="2742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50"/>
              </a:lnSpc>
              <a:buNone/>
            </a:pPr>
            <a:r>
              <a:rPr lang="en-US" sz="1900" b="1" dirty="0">
                <a:solidFill>
                  <a:srgbClr val="3C3939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Lei nº 12.846/13</a:t>
            </a:r>
            <a:endParaRPr lang="en-US" sz="1900" b="1" dirty="0"/>
          </a:p>
        </p:txBody>
      </p:sp>
      <p:sp>
        <p:nvSpPr>
          <p:cNvPr id="6" name="Text 3"/>
          <p:cNvSpPr/>
          <p:nvPr/>
        </p:nvSpPr>
        <p:spPr>
          <a:xfrm>
            <a:off x="797362" y="2683907"/>
            <a:ext cx="7549277" cy="2807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9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Lei Anticorrupção</a:t>
            </a:r>
            <a:endParaRPr lang="en-US" sz="1900" dirty="0"/>
          </a:p>
        </p:txBody>
      </p:sp>
      <p:sp>
        <p:nvSpPr>
          <p:cNvPr id="7" name="Text 4"/>
          <p:cNvSpPr/>
          <p:nvPr/>
        </p:nvSpPr>
        <p:spPr>
          <a:xfrm>
            <a:off x="797362" y="3069908"/>
            <a:ext cx="7549277" cy="2807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9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I</a:t>
            </a:r>
            <a:r>
              <a:rPr lang="en-US" sz="15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ncentivo a criação de canais de denúncia.</a:t>
            </a:r>
            <a:endParaRPr lang="en-US" sz="1500" dirty="0"/>
          </a:p>
        </p:txBody>
      </p:sp>
      <p:sp>
        <p:nvSpPr>
          <p:cNvPr id="8" name="Shape 5"/>
          <p:cNvSpPr/>
          <p:nvPr/>
        </p:nvSpPr>
        <p:spPr>
          <a:xfrm>
            <a:off x="614243" y="3709273"/>
            <a:ext cx="7915513" cy="1412438"/>
          </a:xfrm>
          <a:prstGeom prst="roundRect">
            <a:avLst>
              <a:gd name="adj" fmla="val 5220"/>
            </a:avLst>
          </a:prstGeom>
          <a:solidFill>
            <a:srgbClr val="E1E1EA"/>
          </a:solidFill>
          <a:ln w="7620">
            <a:solidFill>
              <a:srgbClr val="C7C7D0"/>
            </a:solidFill>
            <a:prstDash val="solid"/>
          </a:ln>
        </p:spPr>
        <p:txBody>
          <a:bodyPr/>
          <a:lstStyle/>
          <a:p>
            <a:endParaRPr lang="pt-BR"/>
          </a:p>
        </p:txBody>
      </p:sp>
      <p:sp>
        <p:nvSpPr>
          <p:cNvPr id="9" name="Text 6"/>
          <p:cNvSpPr/>
          <p:nvPr/>
        </p:nvSpPr>
        <p:spPr>
          <a:xfrm>
            <a:off x="797362" y="3892391"/>
            <a:ext cx="2194084" cy="2742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50"/>
              </a:lnSpc>
              <a:buNone/>
            </a:pPr>
            <a:r>
              <a:rPr lang="en-US" sz="1900" b="1" dirty="0">
                <a:solidFill>
                  <a:srgbClr val="3C3939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Lei nº 13.608/18</a:t>
            </a:r>
            <a:endParaRPr lang="en-US" sz="1900" dirty="0"/>
          </a:p>
        </p:txBody>
      </p:sp>
      <p:sp>
        <p:nvSpPr>
          <p:cNvPr id="10" name="Text 7"/>
          <p:cNvSpPr/>
          <p:nvPr/>
        </p:nvSpPr>
        <p:spPr>
          <a:xfrm>
            <a:off x="797362" y="4271843"/>
            <a:ext cx="7549277" cy="2807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9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Disque Denúncia</a:t>
            </a:r>
            <a:endParaRPr lang="en-US" sz="1900" dirty="0"/>
          </a:p>
        </p:txBody>
      </p:sp>
      <p:sp>
        <p:nvSpPr>
          <p:cNvPr id="11" name="Text 8"/>
          <p:cNvSpPr/>
          <p:nvPr/>
        </p:nvSpPr>
        <p:spPr>
          <a:xfrm>
            <a:off x="797362" y="4657844"/>
            <a:ext cx="7549277" cy="2807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5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Medidas de Proteção e Prêmio – Alterada pela Lei nº 13.946/19 – Pacote "Anticrime".</a:t>
            </a:r>
            <a:endParaRPr lang="en-US" sz="1500" dirty="0"/>
          </a:p>
        </p:txBody>
      </p:sp>
      <p:sp>
        <p:nvSpPr>
          <p:cNvPr id="12" name="Shape 9"/>
          <p:cNvSpPr/>
          <p:nvPr/>
        </p:nvSpPr>
        <p:spPr>
          <a:xfrm>
            <a:off x="614243" y="5297210"/>
            <a:ext cx="7915513" cy="1693188"/>
          </a:xfrm>
          <a:prstGeom prst="roundRect">
            <a:avLst>
              <a:gd name="adj" fmla="val 4354"/>
            </a:avLst>
          </a:prstGeom>
          <a:solidFill>
            <a:srgbClr val="E1E1EA"/>
          </a:solidFill>
          <a:ln w="7620">
            <a:solidFill>
              <a:srgbClr val="C7C7D0"/>
            </a:solidFill>
            <a:prstDash val="solid"/>
          </a:ln>
        </p:spPr>
        <p:txBody>
          <a:bodyPr/>
          <a:lstStyle/>
          <a:p>
            <a:endParaRPr lang="pt-BR"/>
          </a:p>
        </p:txBody>
      </p:sp>
      <p:sp>
        <p:nvSpPr>
          <p:cNvPr id="13" name="Text 10"/>
          <p:cNvSpPr/>
          <p:nvPr/>
        </p:nvSpPr>
        <p:spPr>
          <a:xfrm>
            <a:off x="797362" y="5480328"/>
            <a:ext cx="2194084" cy="2742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50"/>
              </a:lnSpc>
              <a:buNone/>
            </a:pPr>
            <a:r>
              <a:rPr lang="en-US" sz="1900" b="1" dirty="0">
                <a:solidFill>
                  <a:srgbClr val="3C3939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Decreto 10.153/2019</a:t>
            </a:r>
            <a:endParaRPr lang="en-US" sz="1900" dirty="0"/>
          </a:p>
        </p:txBody>
      </p:sp>
      <p:sp>
        <p:nvSpPr>
          <p:cNvPr id="14" name="Text 11"/>
          <p:cNvSpPr/>
          <p:nvPr/>
        </p:nvSpPr>
        <p:spPr>
          <a:xfrm>
            <a:off x="797362" y="5859780"/>
            <a:ext cx="7549277" cy="2807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9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Âmbito Executivo Federal</a:t>
            </a:r>
            <a:endParaRPr lang="en-US" sz="1900" dirty="0"/>
          </a:p>
        </p:txBody>
      </p:sp>
      <p:sp>
        <p:nvSpPr>
          <p:cNvPr id="15" name="Text 12"/>
          <p:cNvSpPr/>
          <p:nvPr/>
        </p:nvSpPr>
        <p:spPr>
          <a:xfrm>
            <a:off x="797362" y="6245781"/>
            <a:ext cx="7549277" cy="5614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5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Dispõe sobre as salvaguardas de proteção à identidade dos denunciantes de ilícitos e de irregularidades praticados contra a administração pública federal direta e </a:t>
            </a:r>
            <a:r>
              <a:rPr lang="en-US" sz="1500" dirty="0" err="1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indireta</a:t>
            </a:r>
            <a:r>
              <a:rPr lang="en-US" sz="1500" dirty="0">
                <a:solidFill>
                  <a:srgbClr val="3C3939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.</a:t>
            </a:r>
            <a:endParaRPr lang="en-US" sz="1500" dirty="0"/>
          </a:p>
        </p:txBody>
      </p:sp>
      <p:sp>
        <p:nvSpPr>
          <p:cNvPr id="16" name="Text 13"/>
          <p:cNvSpPr/>
          <p:nvPr/>
        </p:nvSpPr>
        <p:spPr>
          <a:xfrm>
            <a:off x="614243" y="7187803"/>
            <a:ext cx="7915513" cy="2807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endParaRPr lang="en-US" sz="1350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5475" y="7762875"/>
            <a:ext cx="5114925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AF3501A9993D14F859DDAE08EE1C534" ma:contentTypeVersion="12" ma:contentTypeDescription="Crie um novo documento." ma:contentTypeScope="" ma:versionID="5ceddbf8649e0b72aa1390828c62da90">
  <xsd:schema xmlns:xsd="http://www.w3.org/2001/XMLSchema" xmlns:xs="http://www.w3.org/2001/XMLSchema" xmlns:p="http://schemas.microsoft.com/office/2006/metadata/properties" xmlns:ns2="48242ab2-1ce3-44fd-8c34-387052ac5afc" xmlns:ns3="ecebb0eb-cb17-4298-a346-fe4345653bf5" targetNamespace="http://schemas.microsoft.com/office/2006/metadata/properties" ma:root="true" ma:fieldsID="d431f490d4adc57bd724c85257b048ef" ns2:_="" ns3:_="">
    <xsd:import namespace="48242ab2-1ce3-44fd-8c34-387052ac5afc"/>
    <xsd:import namespace="ecebb0eb-cb17-4298-a346-fe4345653bf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242ab2-1ce3-44fd-8c34-387052ac5af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Marcações de imagem" ma:readOnly="false" ma:fieldId="{5cf76f15-5ced-4ddc-b409-7134ff3c332f}" ma:taxonomyMulti="true" ma:sspId="2dab9438-f903-450b-a158-c86bb4a35df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ebb0eb-cb17-4298-a346-fe4345653bf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a16c4f7e-a286-4957-be40-4bcb551e70ac}" ma:internalName="TaxCatchAll" ma:showField="CatchAllData" ma:web="ecebb0eb-cb17-4298-a346-fe4345653bf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8242ab2-1ce3-44fd-8c34-387052ac5afc">
      <Terms xmlns="http://schemas.microsoft.com/office/infopath/2007/PartnerControls"/>
    </lcf76f155ced4ddcb4097134ff3c332f>
    <TaxCatchAll xmlns="ecebb0eb-cb17-4298-a346-fe4345653bf5" xsi:nil="true"/>
  </documentManagement>
</p:properties>
</file>

<file path=customXml/itemProps1.xml><?xml version="1.0" encoding="utf-8"?>
<ds:datastoreItem xmlns:ds="http://schemas.openxmlformats.org/officeDocument/2006/customXml" ds:itemID="{45564AAF-30D4-4F9F-A2E6-30098C9E8F76}"/>
</file>

<file path=customXml/itemProps2.xml><?xml version="1.0" encoding="utf-8"?>
<ds:datastoreItem xmlns:ds="http://schemas.openxmlformats.org/officeDocument/2006/customXml" ds:itemID="{D8792813-DD7C-4034-92F0-9A457E56F09B}"/>
</file>

<file path=customXml/itemProps3.xml><?xml version="1.0" encoding="utf-8"?>
<ds:datastoreItem xmlns:ds="http://schemas.openxmlformats.org/officeDocument/2006/customXml" ds:itemID="{388A3D40-3009-47EF-A392-1A46A7C475BE}"/>
</file>

<file path=docProps/app.xml><?xml version="1.0" encoding="utf-8"?>
<Properties xmlns="http://schemas.openxmlformats.org/officeDocument/2006/extended-properties" xmlns:vt="http://schemas.openxmlformats.org/officeDocument/2006/docPropsVTypes">
  <TotalTime>993</TotalTime>
  <Words>1372</Words>
  <Application>Microsoft Office PowerPoint</Application>
  <PresentationFormat>Personalizar</PresentationFormat>
  <Paragraphs>74</Paragraphs>
  <Slides>10</Slides>
  <Notes>9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5" baseType="lpstr">
      <vt:lpstr>Arial</vt:lpstr>
      <vt:lpstr>Raleway</vt:lpstr>
      <vt:lpstr>Calibri</vt:lpstr>
      <vt:lpstr>Roboto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Manuella Soares Ramalho</cp:lastModifiedBy>
  <cp:revision>13</cp:revision>
  <dcterms:created xsi:type="dcterms:W3CDTF">2025-03-28T00:14:21Z</dcterms:created>
  <dcterms:modified xsi:type="dcterms:W3CDTF">2025-03-28T17:21:07Z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0x0101009AF3501A9993D14F859DDAE08EE1C534</vt:lpwstr>
  </property>
</Properties>
</file>