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notesSlides/notesSlide40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50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648" r:id="rId2"/>
  </p:sldMasterIdLst>
  <p:notesMasterIdLst>
    <p:notesMasterId r:id="rId57"/>
  </p:notesMasterIdLst>
  <p:sldIdLst>
    <p:sldId id="256" r:id="rId3"/>
    <p:sldId id="266" r:id="rId4"/>
    <p:sldId id="314" r:id="rId5"/>
    <p:sldId id="341" r:id="rId6"/>
    <p:sldId id="315" r:id="rId7"/>
    <p:sldId id="322" r:id="rId8"/>
    <p:sldId id="318" r:id="rId9"/>
    <p:sldId id="319" r:id="rId10"/>
    <p:sldId id="320" r:id="rId11"/>
    <p:sldId id="336" r:id="rId12"/>
    <p:sldId id="323" r:id="rId13"/>
    <p:sldId id="317" r:id="rId14"/>
    <p:sldId id="333" r:id="rId15"/>
    <p:sldId id="321" r:id="rId16"/>
    <p:sldId id="313" r:id="rId17"/>
    <p:sldId id="334" r:id="rId18"/>
    <p:sldId id="337" r:id="rId19"/>
    <p:sldId id="316" r:id="rId20"/>
    <p:sldId id="330" r:id="rId21"/>
    <p:sldId id="338" r:id="rId22"/>
    <p:sldId id="339" r:id="rId23"/>
    <p:sldId id="340" r:id="rId24"/>
    <p:sldId id="331" r:id="rId25"/>
    <p:sldId id="306" r:id="rId26"/>
    <p:sldId id="271" r:id="rId27"/>
    <p:sldId id="272" r:id="rId28"/>
    <p:sldId id="273" r:id="rId29"/>
    <p:sldId id="274" r:id="rId30"/>
    <p:sldId id="267" r:id="rId31"/>
    <p:sldId id="276" r:id="rId32"/>
    <p:sldId id="280" r:id="rId33"/>
    <p:sldId id="281" r:id="rId34"/>
    <p:sldId id="284" r:id="rId35"/>
    <p:sldId id="283" r:id="rId36"/>
    <p:sldId id="286" r:id="rId37"/>
    <p:sldId id="287" r:id="rId38"/>
    <p:sldId id="288" r:id="rId39"/>
    <p:sldId id="307" r:id="rId40"/>
    <p:sldId id="285" r:id="rId41"/>
    <p:sldId id="289" r:id="rId42"/>
    <p:sldId id="290" r:id="rId43"/>
    <p:sldId id="308" r:id="rId44"/>
    <p:sldId id="310" r:id="rId45"/>
    <p:sldId id="311" r:id="rId46"/>
    <p:sldId id="292" r:id="rId47"/>
    <p:sldId id="343" r:id="rId48"/>
    <p:sldId id="342" r:id="rId49"/>
    <p:sldId id="344" r:id="rId50"/>
    <p:sldId id="345" r:id="rId51"/>
    <p:sldId id="347" r:id="rId52"/>
    <p:sldId id="348" r:id="rId53"/>
    <p:sldId id="349" r:id="rId54"/>
    <p:sldId id="332" r:id="rId55"/>
    <p:sldId id="350" r:id="rId56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00"/>
    <a:srgbClr val="000066"/>
    <a:srgbClr val="663300"/>
    <a:srgbClr val="637E94"/>
    <a:srgbClr val="E6E6E6"/>
    <a:srgbClr val="FFCC66"/>
    <a:srgbClr val="3A3A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701"/>
  </p:normalViewPr>
  <p:slideViewPr>
    <p:cSldViewPr snapToGrid="0">
      <p:cViewPr varScale="1">
        <p:scale>
          <a:sx n="78" d="100"/>
          <a:sy n="78" d="100"/>
        </p:scale>
        <p:origin x="878" y="6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customXml" Target="../customXml/item2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presProps" Target="presProps.xml"/><Relationship Id="rId5" Type="http://schemas.openxmlformats.org/officeDocument/2006/relationships/slide" Target="slides/slide3.xml"/><Relationship Id="rId61" Type="http://schemas.openxmlformats.org/officeDocument/2006/relationships/tableStyles" Target="tableStyles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customXml" Target="../customXml/item3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viewProps" Target="viewProp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EE804F-A196-6043-B5B6-8C9514030F4B}" type="datetimeFigureOut">
              <a:rPr lang="pt-BR" smtClean="0"/>
              <a:t>02/04/2025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153BEB-6EAE-984B-A972-95EECCD2167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833918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153BEB-6EAE-984B-A972-95EECCD2167C}" type="slidenum">
              <a:rPr lang="pt-BR" smtClean="0"/>
              <a:t>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5417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153BEB-6EAE-984B-A972-95EECCD2167C}" type="slidenum">
              <a:rPr lang="pt-BR" smtClean="0"/>
              <a:t>10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7907712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153BEB-6EAE-984B-A972-95EECCD2167C}" type="slidenum">
              <a:rPr lang="pt-BR" smtClean="0"/>
              <a:t>11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8164366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153BEB-6EAE-984B-A972-95EECCD2167C}" type="slidenum">
              <a:rPr lang="pt-BR" smtClean="0"/>
              <a:t>12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1086052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153BEB-6EAE-984B-A972-95EECCD2167C}" type="slidenum">
              <a:rPr lang="pt-BR" smtClean="0"/>
              <a:t>13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6230000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153BEB-6EAE-984B-A972-95EECCD2167C}" type="slidenum">
              <a:rPr lang="pt-BR" smtClean="0"/>
              <a:t>14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967595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153BEB-6EAE-984B-A972-95EECCD2167C}" type="slidenum">
              <a:rPr lang="pt-BR" smtClean="0"/>
              <a:t>15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0245763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153BEB-6EAE-984B-A972-95EECCD2167C}" type="slidenum">
              <a:rPr lang="pt-BR" smtClean="0"/>
              <a:t>16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4196849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153BEB-6EAE-984B-A972-95EECCD2167C}" type="slidenum">
              <a:rPr lang="pt-BR" smtClean="0"/>
              <a:t>17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4316295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153BEB-6EAE-984B-A972-95EECCD2167C}" type="slidenum">
              <a:rPr lang="pt-BR" smtClean="0"/>
              <a:t>18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8033676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153BEB-6EAE-984B-A972-95EECCD2167C}" type="slidenum">
              <a:rPr lang="pt-BR" smtClean="0"/>
              <a:t>19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956026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153BEB-6EAE-984B-A972-95EECCD2167C}" type="slidenum">
              <a:rPr lang="pt-BR" smtClean="0"/>
              <a:t>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6819080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153BEB-6EAE-984B-A972-95EECCD2167C}" type="slidenum">
              <a:rPr lang="pt-BR" smtClean="0"/>
              <a:t>20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249057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153BEB-6EAE-984B-A972-95EECCD2167C}" type="slidenum">
              <a:rPr lang="pt-BR" smtClean="0"/>
              <a:t>21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2657477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153BEB-6EAE-984B-A972-95EECCD2167C}" type="slidenum">
              <a:rPr lang="pt-BR" smtClean="0"/>
              <a:t>22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1933278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153BEB-6EAE-984B-A972-95EECCD2167C}" type="slidenum">
              <a:rPr lang="pt-BR" smtClean="0"/>
              <a:t>23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8212490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153BEB-6EAE-984B-A972-95EECCD2167C}" type="slidenum">
              <a:rPr lang="pt-BR" smtClean="0"/>
              <a:t>24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2533453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153BEB-6EAE-984B-A972-95EECCD2167C}" type="slidenum">
              <a:rPr lang="pt-BR" smtClean="0"/>
              <a:t>25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5430780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153BEB-6EAE-984B-A972-95EECCD2167C}" type="slidenum">
              <a:rPr lang="pt-BR" smtClean="0"/>
              <a:t>26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5225097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153BEB-6EAE-984B-A972-95EECCD2167C}" type="slidenum">
              <a:rPr lang="pt-BR" smtClean="0"/>
              <a:t>27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5506677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153BEB-6EAE-984B-A972-95EECCD2167C}" type="slidenum">
              <a:rPr lang="pt-BR" smtClean="0"/>
              <a:t>28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7061867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153BEB-6EAE-984B-A972-95EECCD2167C}" type="slidenum">
              <a:rPr lang="pt-BR" smtClean="0"/>
              <a:t>29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098777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153BEB-6EAE-984B-A972-95EECCD2167C}" type="slidenum">
              <a:rPr lang="pt-BR" smtClean="0"/>
              <a:t>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3198257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153BEB-6EAE-984B-A972-95EECCD2167C}" type="slidenum">
              <a:rPr lang="pt-BR" smtClean="0"/>
              <a:t>30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724672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153BEB-6EAE-984B-A972-95EECCD2167C}" type="slidenum">
              <a:rPr lang="pt-BR" smtClean="0"/>
              <a:t>31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9619745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153BEB-6EAE-984B-A972-95EECCD2167C}" type="slidenum">
              <a:rPr lang="pt-BR" smtClean="0"/>
              <a:t>32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2134836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153BEB-6EAE-984B-A972-95EECCD2167C}" type="slidenum">
              <a:rPr lang="pt-BR" smtClean="0"/>
              <a:t>33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4880308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153BEB-6EAE-984B-A972-95EECCD2167C}" type="slidenum">
              <a:rPr lang="pt-BR" smtClean="0"/>
              <a:t>34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2067970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153BEB-6EAE-984B-A972-95EECCD2167C}" type="slidenum">
              <a:rPr lang="pt-BR" smtClean="0"/>
              <a:t>35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1784626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153BEB-6EAE-984B-A972-95EECCD2167C}" type="slidenum">
              <a:rPr lang="pt-BR" smtClean="0"/>
              <a:t>36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9715478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153BEB-6EAE-984B-A972-95EECCD2167C}" type="slidenum">
              <a:rPr lang="pt-BR" smtClean="0"/>
              <a:t>37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125330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153BEB-6EAE-984B-A972-95EECCD2167C}" type="slidenum">
              <a:rPr lang="pt-BR" smtClean="0"/>
              <a:t>38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18823786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153BEB-6EAE-984B-A972-95EECCD2167C}" type="slidenum">
              <a:rPr lang="pt-BR" smtClean="0"/>
              <a:t>39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826953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153BEB-6EAE-984B-A972-95EECCD2167C}" type="slidenum">
              <a:rPr lang="pt-BR" smtClean="0"/>
              <a:t>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32754024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153BEB-6EAE-984B-A972-95EECCD2167C}" type="slidenum">
              <a:rPr lang="pt-BR" smtClean="0"/>
              <a:t>40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51035245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153BEB-6EAE-984B-A972-95EECCD2167C}" type="slidenum">
              <a:rPr lang="pt-BR" smtClean="0"/>
              <a:t>41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9607253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153BEB-6EAE-984B-A972-95EECCD2167C}" type="slidenum">
              <a:rPr lang="pt-BR" smtClean="0"/>
              <a:t>42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19245758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153BEB-6EAE-984B-A972-95EECCD2167C}" type="slidenum">
              <a:rPr lang="pt-BR" smtClean="0"/>
              <a:t>43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15610797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153BEB-6EAE-984B-A972-95EECCD2167C}" type="slidenum">
              <a:rPr lang="pt-BR" smtClean="0"/>
              <a:t>44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27296875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153BEB-6EAE-984B-A972-95EECCD2167C}" type="slidenum">
              <a:rPr lang="pt-BR" smtClean="0"/>
              <a:t>45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67824032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153BEB-6EAE-984B-A972-95EECCD2167C}" type="slidenum">
              <a:rPr lang="pt-BR" smtClean="0"/>
              <a:t>46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51629954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153BEB-6EAE-984B-A972-95EECCD2167C}" type="slidenum">
              <a:rPr lang="pt-BR" smtClean="0"/>
              <a:t>47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38427098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153BEB-6EAE-984B-A972-95EECCD2167C}" type="slidenum">
              <a:rPr lang="pt-BR" smtClean="0"/>
              <a:t>48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33213070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153BEB-6EAE-984B-A972-95EECCD2167C}" type="slidenum">
              <a:rPr lang="pt-BR" smtClean="0"/>
              <a:t>49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970182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153BEB-6EAE-984B-A972-95EECCD2167C}" type="slidenum">
              <a:rPr lang="pt-BR" smtClean="0"/>
              <a:t>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95742294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153BEB-6EAE-984B-A972-95EECCD2167C}" type="slidenum">
              <a:rPr lang="pt-BR" smtClean="0"/>
              <a:t>50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12290147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153BEB-6EAE-984B-A972-95EECCD2167C}" type="slidenum">
              <a:rPr lang="pt-BR" smtClean="0"/>
              <a:t>51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7471864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153BEB-6EAE-984B-A972-95EECCD2167C}" type="slidenum">
              <a:rPr lang="pt-BR" smtClean="0"/>
              <a:t>52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46980236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153BEB-6EAE-984B-A972-95EECCD2167C}" type="slidenum">
              <a:rPr lang="pt-BR" smtClean="0"/>
              <a:t>53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05463505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153BEB-6EAE-984B-A972-95EECCD2167C}" type="slidenum">
              <a:rPr lang="pt-BR" smtClean="0"/>
              <a:t>54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580492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153BEB-6EAE-984B-A972-95EECCD2167C}" type="slidenum">
              <a:rPr lang="pt-BR" smtClean="0"/>
              <a:t>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97509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153BEB-6EAE-984B-A972-95EECCD2167C}" type="slidenum">
              <a:rPr lang="pt-BR" smtClean="0"/>
              <a:t>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370735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153BEB-6EAE-984B-A972-95EECCD2167C}" type="slidenum">
              <a:rPr lang="pt-BR" smtClean="0"/>
              <a:t>8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787193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153BEB-6EAE-984B-A972-95EECCD2167C}" type="slidenum">
              <a:rPr lang="pt-BR" smtClean="0"/>
              <a:t>9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470414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86150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423688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theme" Target="../theme/theme1.xml"/><Relationship Id="rId4" Type="http://schemas.openxmlformats.org/officeDocument/2006/relationships/image" Target="../media/image3.jp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m 11" descr="Gráfico, Gráfico de linhas&#10;&#10;O conteúdo gerado por IA pode estar incorreto.">
            <a:extLst>
              <a:ext uri="{FF2B5EF4-FFF2-40B4-BE49-F238E27FC236}">
                <a16:creationId xmlns:a16="http://schemas.microsoft.com/office/drawing/2014/main" id="{C6667F96-8B7D-F87F-062F-D1E12BFC4AD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Imagem 2" descr="Uma imagem contendo Linha do tempo&#10;&#10;O conteúdo gerado por IA pode estar incorreto.">
            <a:extLst>
              <a:ext uri="{FF2B5EF4-FFF2-40B4-BE49-F238E27FC236}">
                <a16:creationId xmlns:a16="http://schemas.microsoft.com/office/drawing/2014/main" id="{074D1B87-18F8-8FC5-8C5B-C1FDA181AB8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Imagem 3" descr="Imagem de vídeo game&#10;&#10;O conteúdo gerado por IA pode estar incorreto.">
            <a:extLst>
              <a:ext uri="{FF2B5EF4-FFF2-40B4-BE49-F238E27FC236}">
                <a16:creationId xmlns:a16="http://schemas.microsoft.com/office/drawing/2014/main" id="{8725F101-6A99-FD0D-8548-B5AC59EE873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4633026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m 11" descr="Gráfico, Gráfico de linhas&#10;&#10;O conteúdo gerado por IA pode estar incorreto.">
            <a:extLst>
              <a:ext uri="{FF2B5EF4-FFF2-40B4-BE49-F238E27FC236}">
                <a16:creationId xmlns:a16="http://schemas.microsoft.com/office/drawing/2014/main" id="{C6667F96-8B7D-F87F-062F-D1E12BFC4AD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61711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i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ti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ti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49765938-F0CA-E9B1-08C4-AD69D34D8FB6}"/>
              </a:ext>
            </a:extLst>
          </p:cNvPr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s-ES" noProof="0" dirty="0"/>
          </a:p>
        </p:txBody>
      </p:sp>
      <p:pic>
        <p:nvPicPr>
          <p:cNvPr id="3" name="Imagem 2" descr="Imagem de vídeo game&#10;&#10;O conteúdo gerado por IA pode estar incorreto.">
            <a:extLst>
              <a:ext uri="{FF2B5EF4-FFF2-40B4-BE49-F238E27FC236}">
                <a16:creationId xmlns:a16="http://schemas.microsoft.com/office/drawing/2014/main" id="{F333FBC4-4DF2-B3D0-DA35-A8635EB6F9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7A0EDB27-55D6-0E1C-A75F-6C6A886BDC83}"/>
              </a:ext>
            </a:extLst>
          </p:cNvPr>
          <p:cNvSpPr txBox="1"/>
          <p:nvPr/>
        </p:nvSpPr>
        <p:spPr>
          <a:xfrm>
            <a:off x="4691921" y="3807502"/>
            <a:ext cx="65956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ES" sz="2800" noProof="0" dirty="0"/>
          </a:p>
        </p:txBody>
      </p:sp>
    </p:spTree>
    <p:extLst>
      <p:ext uri="{BB962C8B-B14F-4D97-AF65-F5344CB8AC3E}">
        <p14:creationId xmlns:p14="http://schemas.microsoft.com/office/powerpoint/2010/main" val="33433195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75B31D3-DBDA-A367-D0FF-1C02DA87F5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ABCD6BCB-9782-CD42-1EEE-51D319B10382}"/>
              </a:ext>
            </a:extLst>
          </p:cNvPr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" name="Imagen 2" descr="Imagen que contiene Interfaz de usuario gráfica&#10;&#10;El contenido generado por IA puede ser incorrecto.">
            <a:extLst>
              <a:ext uri="{FF2B5EF4-FFF2-40B4-BE49-F238E27FC236}">
                <a16:creationId xmlns:a16="http://schemas.microsoft.com/office/drawing/2014/main" id="{278FEC90-4F90-19C4-77EF-CBEDA700CA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67" y="-40497"/>
            <a:ext cx="7964129" cy="6990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6877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17058FB-80AC-2418-B4F5-2769F82124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5C8E381E-BB72-00E3-EDDC-5B1699FAE9DA}"/>
              </a:ext>
            </a:extLst>
          </p:cNvPr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" name="Imagen 2" descr="Interfaz de usuario gráfica&#10;&#10;El contenido generado por IA puede ser incorrecto.">
            <a:extLst>
              <a:ext uri="{FF2B5EF4-FFF2-40B4-BE49-F238E27FC236}">
                <a16:creationId xmlns:a16="http://schemas.microsoft.com/office/drawing/2014/main" id="{1950189A-3107-5963-6035-0B61265990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5900" y="0"/>
            <a:ext cx="58801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58228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914715E-3A77-5F96-3ADA-D42A137610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Conector recto 2">
            <a:extLst>
              <a:ext uri="{FF2B5EF4-FFF2-40B4-BE49-F238E27FC236}">
                <a16:creationId xmlns:a16="http://schemas.microsoft.com/office/drawing/2014/main" id="{703C6C75-0425-F478-3564-B936C923A273}"/>
              </a:ext>
            </a:extLst>
          </p:cNvPr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" name="Imagen 1">
            <a:extLst>
              <a:ext uri="{FF2B5EF4-FFF2-40B4-BE49-F238E27FC236}">
                <a16:creationId xmlns:a16="http://schemas.microsoft.com/office/drawing/2014/main" id="{4A0362E3-7B7B-F794-46E9-183322B91C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1807" y="33564"/>
            <a:ext cx="7630972" cy="6804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4878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5EC26BD-44EF-0168-7510-831D65F206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2A13D6F6-5B47-0477-4557-0118728DC600}"/>
              </a:ext>
            </a:extLst>
          </p:cNvPr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" name="Imagen 2" descr="Interfaz de usuario gráfica, Sitio web&#10;&#10;El contenido generado por IA puede ser incorrecto.">
            <a:extLst>
              <a:ext uri="{FF2B5EF4-FFF2-40B4-BE49-F238E27FC236}">
                <a16:creationId xmlns:a16="http://schemas.microsoft.com/office/drawing/2014/main" id="{76E3E32F-3B4B-926F-323B-C5673D3123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8836" y="185928"/>
            <a:ext cx="6434328" cy="6486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4711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143A4D3-9B72-47FD-6088-33FC05A40E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Conector recto 2">
            <a:extLst>
              <a:ext uri="{FF2B5EF4-FFF2-40B4-BE49-F238E27FC236}">
                <a16:creationId xmlns:a16="http://schemas.microsoft.com/office/drawing/2014/main" id="{4B8A61E6-8E36-D1E3-0316-C5F690C3D224}"/>
              </a:ext>
            </a:extLst>
          </p:cNvPr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" name="Imagen 1">
            <a:extLst>
              <a:ext uri="{FF2B5EF4-FFF2-40B4-BE49-F238E27FC236}">
                <a16:creationId xmlns:a16="http://schemas.microsoft.com/office/drawing/2014/main" id="{42C4E3C2-CF4C-A849-3C20-58C5EDD7B92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4198" y="33556"/>
            <a:ext cx="9491155" cy="6786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65005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29AEC45-19B1-F922-E162-DC8C244CE4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Conector recto 2">
            <a:extLst>
              <a:ext uri="{FF2B5EF4-FFF2-40B4-BE49-F238E27FC236}">
                <a16:creationId xmlns:a16="http://schemas.microsoft.com/office/drawing/2014/main" id="{5F976129-37DF-9166-9BC8-7748F8B7A842}"/>
              </a:ext>
            </a:extLst>
          </p:cNvPr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" name="Imagen 1">
            <a:extLst>
              <a:ext uri="{FF2B5EF4-FFF2-40B4-BE49-F238E27FC236}">
                <a16:creationId xmlns:a16="http://schemas.microsoft.com/office/drawing/2014/main" id="{9D1038ED-654D-A253-290D-6DCC0255C6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8715" y="0"/>
            <a:ext cx="523457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14241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88C8023-5CD9-94EC-27D3-172AAD4770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F64E3FB7-5174-A7DF-A11D-D05B20A11004}"/>
              </a:ext>
            </a:extLst>
          </p:cNvPr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" name="Imagen 2" descr="Interfaz de usuario gráfica, Texto, Aplicación&#10;&#10;El contenido generado por IA puede ser incorrecto.">
            <a:extLst>
              <a:ext uri="{FF2B5EF4-FFF2-40B4-BE49-F238E27FC236}">
                <a16:creationId xmlns:a16="http://schemas.microsoft.com/office/drawing/2014/main" id="{C1CAC77F-D1C0-B404-25D4-4A9334048B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807" y="1081552"/>
            <a:ext cx="11706994" cy="4768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36931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9688AB0-5244-E866-7F0B-048E0355C2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7BC39529-4F52-CB50-AD97-204005D1C61F}"/>
              </a:ext>
            </a:extLst>
          </p:cNvPr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" name="Imagen 2" descr="Interfaz de usuario gráfica&#10;&#10;El contenido generado por IA puede ser incorrecto.">
            <a:extLst>
              <a:ext uri="{FF2B5EF4-FFF2-40B4-BE49-F238E27FC236}">
                <a16:creationId xmlns:a16="http://schemas.microsoft.com/office/drawing/2014/main" id="{956D404F-AC8D-AAC2-2014-F2FCE86C4C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8773" y="37383"/>
            <a:ext cx="4984955" cy="6826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509302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C979E52-0025-5CEA-6E5B-47981F906A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Conector recto 2">
            <a:extLst>
              <a:ext uri="{FF2B5EF4-FFF2-40B4-BE49-F238E27FC236}">
                <a16:creationId xmlns:a16="http://schemas.microsoft.com/office/drawing/2014/main" id="{0F706360-073A-1FF0-B51A-8BF1C39826EF}"/>
              </a:ext>
            </a:extLst>
          </p:cNvPr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" name="Imagen 1">
            <a:extLst>
              <a:ext uri="{FF2B5EF4-FFF2-40B4-BE49-F238E27FC236}">
                <a16:creationId xmlns:a16="http://schemas.microsoft.com/office/drawing/2014/main" id="{C9C3C16E-D145-61A1-5968-9955CED5A0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2021" y="13304"/>
            <a:ext cx="8063665" cy="6844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619465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0CDDD4E-3923-0611-F886-408C6B41E2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Conector recto 2">
            <a:extLst>
              <a:ext uri="{FF2B5EF4-FFF2-40B4-BE49-F238E27FC236}">
                <a16:creationId xmlns:a16="http://schemas.microsoft.com/office/drawing/2014/main" id="{395FF65D-C564-5C62-0370-EF812F67213B}"/>
              </a:ext>
            </a:extLst>
          </p:cNvPr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" name="Imagen 1">
            <a:extLst>
              <a:ext uri="{FF2B5EF4-FFF2-40B4-BE49-F238E27FC236}">
                <a16:creationId xmlns:a16="http://schemas.microsoft.com/office/drawing/2014/main" id="{BD9610C0-1575-6E3C-9329-22F8E84B7E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0879" y="0"/>
            <a:ext cx="583024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75313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440B56EA-BBC8-74C0-88F3-8CA29FA53B58}"/>
              </a:ext>
            </a:extLst>
          </p:cNvPr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CuadroTexto 5">
            <a:extLst>
              <a:ext uri="{FF2B5EF4-FFF2-40B4-BE49-F238E27FC236}">
                <a16:creationId xmlns:a16="http://schemas.microsoft.com/office/drawing/2014/main" id="{2A16EF1E-1077-45A4-8A5A-80508474F5B7}"/>
              </a:ext>
            </a:extLst>
          </p:cNvPr>
          <p:cNvSpPr txBox="1"/>
          <p:nvPr/>
        </p:nvSpPr>
        <p:spPr>
          <a:xfrm>
            <a:off x="304801" y="2916645"/>
            <a:ext cx="11618565" cy="1446550"/>
          </a:xfrm>
          <a:prstGeom prst="rect">
            <a:avLst/>
          </a:prstGeom>
          <a:noFill/>
        </p:spPr>
        <p:txBody>
          <a:bodyPr wrap="square" anchor="ctr">
            <a:normAutofit fontScale="92500"/>
          </a:bodyPr>
          <a:lstStyle/>
          <a:p>
            <a:pPr algn="ctr" eaLnBrk="1" hangingPunct="1">
              <a:defRPr/>
            </a:pPr>
            <a:r>
              <a:rPr lang="es-ES" sz="3600" b="1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DENUNCIANTES: DESAFIOS </a:t>
            </a:r>
            <a:r>
              <a:rPr lang="es-E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</a:t>
            </a:r>
            <a:r>
              <a:rPr lang="es-ES" sz="3600" b="1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TENDÊNCIAS GLOBAIS</a:t>
            </a:r>
          </a:p>
          <a:p>
            <a:pPr algn="ctr" eaLnBrk="1" hangingPunct="1">
              <a:defRPr/>
            </a:pPr>
            <a:r>
              <a:rPr lang="es-E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(elementos para </a:t>
            </a:r>
            <a:r>
              <a:rPr lang="es-ES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reflexão</a:t>
            </a:r>
            <a:r>
              <a:rPr lang="es-E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crítica)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AEDC59FA-FE0D-ADB4-3B46-9159F479BAC8}"/>
              </a:ext>
            </a:extLst>
          </p:cNvPr>
          <p:cNvSpPr txBox="1"/>
          <p:nvPr/>
        </p:nvSpPr>
        <p:spPr>
          <a:xfrm>
            <a:off x="94622" y="4634022"/>
            <a:ext cx="4615030" cy="2191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/>
            <a:r>
              <a:rPr lang="es-ES" sz="2400" b="1" kern="1100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NICOLÁS RODRÍGUEZ-GARCÍA</a:t>
            </a:r>
          </a:p>
          <a:p>
            <a:pPr eaLnBrk="1" hangingPunct="1"/>
            <a:r>
              <a:rPr lang="es-ES" sz="2400" b="1" kern="1100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Catedrático de </a:t>
            </a:r>
            <a:r>
              <a:rPr lang="es-ES" sz="2400" b="1" kern="1100" noProof="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Direito</a:t>
            </a:r>
            <a:r>
              <a:rPr lang="es-ES" sz="2400" b="1" kern="1100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2400" b="1" kern="1100" noProof="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Processual</a:t>
            </a:r>
            <a:endParaRPr lang="es-ES" sz="2400" b="1" kern="1100" noProof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eaLnBrk="1" hangingPunct="1">
              <a:spcAft>
                <a:spcPct val="20000"/>
              </a:spcAft>
            </a:pPr>
            <a:r>
              <a:rPr lang="es-ES" sz="2400" b="1" kern="1100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UNIVERSIDADE DE SALAMANCA</a:t>
            </a:r>
            <a:br>
              <a:rPr lang="es-ES" sz="2800" b="1" kern="1100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s-ES" sz="1400" b="1" kern="1100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 nicolas@usal.es · ORCID: 0000-0003-0045-796X</a:t>
            </a:r>
          </a:p>
          <a:p>
            <a:pPr eaLnBrk="1" hangingPunct="1">
              <a:spcAft>
                <a:spcPct val="20000"/>
              </a:spcAft>
            </a:pPr>
            <a:r>
              <a:rPr lang="es-ES" sz="1400" b="1" kern="1100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 I+D·Ñ: PID2022-138775NB-100 · RED2022-134265-T</a:t>
            </a:r>
          </a:p>
          <a:p>
            <a:pPr eaLnBrk="1" hangingPunct="1">
              <a:spcAft>
                <a:spcPct val="20000"/>
              </a:spcAft>
            </a:pPr>
            <a:r>
              <a:rPr lang="es-ES" sz="1400" b="1" kern="1100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 I+D·UE: CERV-2023-CHAR-LITI. # 101143143</a:t>
            </a:r>
          </a:p>
          <a:p>
            <a:pPr eaLnBrk="1" hangingPunct="1">
              <a:spcAft>
                <a:spcPct val="20000"/>
              </a:spcAft>
            </a:pPr>
            <a:r>
              <a:rPr lang="es-ES" sz="1400" b="1" kern="1100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 I+D·JUSOST: CIPROM 2023-64 GVA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246DF2D6-51D9-FDF5-0D34-A8CF5BF33A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3" y="6122"/>
            <a:ext cx="3755774" cy="1891700"/>
          </a:xfrm>
          <a:prstGeom prst="rect">
            <a:avLst/>
          </a:prstGeom>
        </p:spPr>
      </p:pic>
      <p:pic>
        <p:nvPicPr>
          <p:cNvPr id="5" name="Imagen 4" descr="Gráfico, Gráfico circular&#10;&#10;El contenido generado por IA puede ser incorrecto.">
            <a:extLst>
              <a:ext uri="{FF2B5EF4-FFF2-40B4-BE49-F238E27FC236}">
                <a16:creationId xmlns:a16="http://schemas.microsoft.com/office/drawing/2014/main" id="{16BE60A0-A739-A9C6-6F3F-C00FBA3E399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5233" y="848603"/>
            <a:ext cx="1157191" cy="1040286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FF21A3C2-AA75-79BF-6C09-266A9E9F119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8552" y="2007590"/>
            <a:ext cx="1196915" cy="604824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2EFD367A-F012-C4D5-1B77-0AF0BBB9536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22" y="2012689"/>
            <a:ext cx="2299607" cy="580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153732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B8CD278-CDCA-4F88-41D9-FAD311F9F4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4A00A876-D808-AB85-3625-6F52FD0452E9}"/>
              </a:ext>
            </a:extLst>
          </p:cNvPr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" name="Imagen 2">
            <a:extLst>
              <a:ext uri="{FF2B5EF4-FFF2-40B4-BE49-F238E27FC236}">
                <a16:creationId xmlns:a16="http://schemas.microsoft.com/office/drawing/2014/main" id="{EC9CAE7B-CF00-58CC-4B8E-38710B12BB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2716" y="-1"/>
            <a:ext cx="8003233" cy="6860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97446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88A6CD2-D467-88DA-FAD3-BE4C6A6A35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Conector recto 1">
            <a:extLst>
              <a:ext uri="{FF2B5EF4-FFF2-40B4-BE49-F238E27FC236}">
                <a16:creationId xmlns:a16="http://schemas.microsoft.com/office/drawing/2014/main" id="{301AB347-2790-2F9C-F5F1-3F069D44577E}"/>
              </a:ext>
            </a:extLst>
          </p:cNvPr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" name="Imagen 3">
            <a:extLst>
              <a:ext uri="{FF2B5EF4-FFF2-40B4-BE49-F238E27FC236}">
                <a16:creationId xmlns:a16="http://schemas.microsoft.com/office/drawing/2014/main" id="{416C6B55-CD74-4C67-85AB-7304D4B700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9974" y="0"/>
            <a:ext cx="653238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582355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B959181-7112-7CC7-0E1A-C4FD527FCD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Conector recto 2">
            <a:extLst>
              <a:ext uri="{FF2B5EF4-FFF2-40B4-BE49-F238E27FC236}">
                <a16:creationId xmlns:a16="http://schemas.microsoft.com/office/drawing/2014/main" id="{1725A2E0-458C-BE9D-E08F-F5A00EB72341}"/>
              </a:ext>
            </a:extLst>
          </p:cNvPr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" name="Google Shape;549;p81" descr="C:\Users\niroga\Desktop\CO · Fraude 106 ++Recompensa delator.jpg">
            <a:extLst>
              <a:ext uri="{FF2B5EF4-FFF2-40B4-BE49-F238E27FC236}">
                <a16:creationId xmlns:a16="http://schemas.microsoft.com/office/drawing/2014/main" id="{5155D6D6-CCA6-8225-6707-3D06A1EAE2B9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30059" y="62207"/>
            <a:ext cx="8929789" cy="676920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2665622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FB55F00-4393-F136-BF25-538267732D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1A5FC451-D5A2-9925-6F46-A7FD55BEEEE2}"/>
              </a:ext>
            </a:extLst>
          </p:cNvPr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" name="Imagen 2" descr="Una caricatura de una persona&#10;&#10;El contenido generado por IA puede ser incorrecto.">
            <a:extLst>
              <a:ext uri="{FF2B5EF4-FFF2-40B4-BE49-F238E27FC236}">
                <a16:creationId xmlns:a16="http://schemas.microsoft.com/office/drawing/2014/main" id="{6EE00125-8062-CFA5-7F76-C824F345C6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62837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7038585-A12B-D678-26F4-617BA2CA7D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2DBED958-1C26-9D46-E5E9-8EA23D6DB31A}"/>
              </a:ext>
            </a:extLst>
          </p:cNvPr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CuadroTexto 1">
            <a:extLst>
              <a:ext uri="{FF2B5EF4-FFF2-40B4-BE49-F238E27FC236}">
                <a16:creationId xmlns:a16="http://schemas.microsoft.com/office/drawing/2014/main" id="{1464012C-A408-A256-2311-3D724AA09AAE}"/>
              </a:ext>
            </a:extLst>
          </p:cNvPr>
          <p:cNvSpPr txBox="1"/>
          <p:nvPr/>
        </p:nvSpPr>
        <p:spPr>
          <a:xfrm>
            <a:off x="599771" y="3025291"/>
            <a:ext cx="109897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700" b="1" noProof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PREMISSAS</a:t>
            </a:r>
            <a:endParaRPr lang="es-ES" sz="4700" b="1" noProof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88D8CE1D-F2D6-AEC9-2EF4-F8AE82FAB7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59" y="50795"/>
            <a:ext cx="2314893" cy="1214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46959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D67238D-B889-6D62-0C4F-EE14CA88BA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B19A8392-D9F7-FFC4-5314-6332E2AD1D37}"/>
              </a:ext>
            </a:extLst>
          </p:cNvPr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ext Box 3">
            <a:extLst>
              <a:ext uri="{FF2B5EF4-FFF2-40B4-BE49-F238E27FC236}">
                <a16:creationId xmlns:a16="http://schemas.microsoft.com/office/drawing/2014/main" id="{C3E97A62-2EB9-E6AD-D752-7611AA26E4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831" y="923475"/>
            <a:ext cx="11933213" cy="55630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58775" indent="-35877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381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514350" indent="-514350" eaLnBrk="1" hangingPunct="1">
              <a:spcAft>
                <a:spcPts val="300"/>
              </a:spcAft>
              <a:buFont typeface="Wingdings" panose="05000000000000000000" pitchFamily="2" charset="2"/>
              <a:buChar char="q"/>
              <a:defRPr/>
            </a:pPr>
            <a:r>
              <a:rPr lang="pt-BR" sz="2400" b="1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Transparência</a:t>
            </a:r>
            <a:r>
              <a:rPr lang="pt-BR" sz="2400" b="1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pt-BR" sz="2400" b="1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prestação de contas</a:t>
            </a:r>
            <a:r>
              <a:rPr lang="pt-BR" sz="2400" b="1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pt-BR" sz="2400" b="1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integridade</a:t>
            </a:r>
            <a:r>
              <a:rPr lang="pt-BR" sz="2400" b="1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nos setores público e privado, </a:t>
            </a:r>
            <a:r>
              <a:rPr lang="pt-BR" sz="2400" b="1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avaliação</a:t>
            </a:r>
            <a:r>
              <a:rPr lang="pt-BR" sz="2400" b="1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de impacto econômico, social e institucional, casos de fraude e corrupção</a:t>
            </a:r>
            <a:endParaRPr lang="pt-BR" sz="2000" noProof="0" dirty="0">
              <a:latin typeface="Arial Narrow" panose="020B0606020202030204" pitchFamily="34" charset="0"/>
            </a:endParaRPr>
          </a:p>
          <a:p>
            <a:pPr marL="1927225" lvl="4" indent="-457200"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pt-BR" sz="1600" b="1" i="1" dirty="0">
                <a:solidFill>
                  <a:schemeClr val="accent3"/>
                </a:solidFill>
                <a:latin typeface="Arial Narrow" panose="020B0606020202030204" pitchFamily="34" charset="0"/>
              </a:rPr>
              <a:t>Fórum Econômico Mundial: custo global da corrupção US$ 2,6 trilhões por ano</a:t>
            </a:r>
            <a:endParaRPr lang="pt-BR" sz="1600" b="1" i="1" noProof="0" dirty="0">
              <a:solidFill>
                <a:schemeClr val="accent3"/>
              </a:solidFill>
              <a:latin typeface="Arial Narrow" panose="020B0606020202030204" pitchFamily="34" charset="0"/>
            </a:endParaRPr>
          </a:p>
          <a:p>
            <a:pPr marL="0" indent="0" eaLnBrk="1" hangingPunct="1">
              <a:spcAft>
                <a:spcPts val="300"/>
              </a:spcAft>
              <a:defRPr/>
            </a:pPr>
            <a:endParaRPr lang="pt-BR" sz="2400" b="1" noProof="0" dirty="0">
              <a:latin typeface="Arial Narrow" panose="020B0606020202030204" pitchFamily="34" charset="0"/>
            </a:endParaRPr>
          </a:p>
          <a:p>
            <a:pPr marL="514350" indent="-514350" eaLnBrk="1" hangingPunct="1">
              <a:spcAft>
                <a:spcPts val="300"/>
              </a:spcAft>
              <a:buFont typeface="Wingdings" panose="05000000000000000000" pitchFamily="2" charset="2"/>
              <a:buChar char="q"/>
              <a:defRPr/>
            </a:pPr>
            <a:r>
              <a:rPr lang="pt-BR" sz="2400" b="1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Utilidade</a:t>
            </a:r>
            <a:r>
              <a:rPr lang="pt-BR" sz="2400" b="1" noProof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forense</a:t>
            </a:r>
          </a:p>
          <a:p>
            <a:pPr marL="1012825" lvl="2" indent="-457200" eaLnBrk="1" hangingPunct="1"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pt-BR" sz="2000" noProof="0" dirty="0">
                <a:solidFill>
                  <a:srgbClr val="FF0000"/>
                </a:solidFill>
                <a:latin typeface="Arial Narrow" panose="020B0606020202030204" pitchFamily="34" charset="0"/>
              </a:rPr>
              <a:t>Identificação</a:t>
            </a:r>
            <a:r>
              <a:rPr lang="pt-BR" sz="2000" noProof="0" dirty="0">
                <a:latin typeface="Arial Narrow" panose="020B0606020202030204" pitchFamily="34" charset="0"/>
              </a:rPr>
              <a:t> </a:t>
            </a:r>
            <a:r>
              <a:rPr lang="pt-BR" sz="2000" i="1" noProof="0" dirty="0">
                <a:latin typeface="Arial Narrow" panose="020B0606020202030204" pitchFamily="34" charset="0"/>
              </a:rPr>
              <a:t>precoce</a:t>
            </a:r>
            <a:r>
              <a:rPr lang="pt-BR" sz="2000" noProof="0" dirty="0">
                <a:latin typeface="Arial Narrow" panose="020B0606020202030204" pitchFamily="34" charset="0"/>
              </a:rPr>
              <a:t> e </a:t>
            </a:r>
            <a:r>
              <a:rPr lang="pt-BR" sz="2000" i="1" noProof="0" dirty="0">
                <a:latin typeface="Arial Narrow" panose="020B0606020202030204" pitchFamily="34" charset="0"/>
              </a:rPr>
              <a:t>eficaz</a:t>
            </a:r>
            <a:r>
              <a:rPr lang="pt-BR" sz="2000" noProof="0" dirty="0">
                <a:latin typeface="Arial Narrow" panose="020B0606020202030204" pitchFamily="34" charset="0"/>
              </a:rPr>
              <a:t>: complementa as limitações das auditorias internas e externas</a:t>
            </a:r>
          </a:p>
          <a:p>
            <a:pPr marL="1012825" lvl="2" indent="-457200" eaLnBrk="1" hangingPunct="1"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pt-BR" sz="2000" noProof="0" dirty="0">
                <a:solidFill>
                  <a:srgbClr val="FF0000"/>
                </a:solidFill>
                <a:latin typeface="Arial Narrow" panose="020B0606020202030204" pitchFamily="34" charset="0"/>
              </a:rPr>
              <a:t>Fonte</a:t>
            </a:r>
            <a:r>
              <a:rPr lang="pt-BR" sz="2000" noProof="0" dirty="0">
                <a:latin typeface="Arial Narrow" panose="020B0606020202030204" pitchFamily="34" charset="0"/>
              </a:rPr>
              <a:t> primária (ou única) para </a:t>
            </a:r>
            <a:r>
              <a:rPr lang="pt-BR" sz="2000" noProof="0" dirty="0">
                <a:solidFill>
                  <a:srgbClr val="FF0000"/>
                </a:solidFill>
                <a:latin typeface="Arial Narrow" panose="020B0606020202030204" pitchFamily="34" charset="0"/>
              </a:rPr>
              <a:t>descobrir fraudes e corrupção</a:t>
            </a:r>
            <a:r>
              <a:rPr lang="pt-BR" sz="2000" noProof="0" dirty="0">
                <a:latin typeface="Arial Narrow" panose="020B0606020202030204" pitchFamily="34" charset="0"/>
              </a:rPr>
              <a:t> complexas e ocultas</a:t>
            </a:r>
          </a:p>
          <a:p>
            <a:pPr marL="1927225" lvl="4" indent="-457200"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pt-BR" sz="1600" b="1" i="1" noProof="0" dirty="0" err="1">
                <a:solidFill>
                  <a:schemeClr val="accent3"/>
                </a:solidFill>
                <a:latin typeface="Arial Narrow" panose="020B0606020202030204" pitchFamily="34" charset="0"/>
              </a:rPr>
              <a:t>Association</a:t>
            </a:r>
            <a:r>
              <a:rPr lang="pt-BR" sz="1600" b="1" i="1" noProof="0" dirty="0">
                <a:solidFill>
                  <a:schemeClr val="accent3"/>
                </a:solidFill>
                <a:latin typeface="Arial Narrow" panose="020B0606020202030204" pitchFamily="34" charset="0"/>
              </a:rPr>
              <a:t> </a:t>
            </a:r>
            <a:r>
              <a:rPr lang="pt-BR" sz="1600" b="1" i="1" noProof="0" dirty="0" err="1">
                <a:solidFill>
                  <a:schemeClr val="accent3"/>
                </a:solidFill>
                <a:latin typeface="Arial Narrow" panose="020B0606020202030204" pitchFamily="34" charset="0"/>
              </a:rPr>
              <a:t>of</a:t>
            </a:r>
            <a:r>
              <a:rPr lang="pt-BR" sz="1600" b="1" i="1" noProof="0" dirty="0">
                <a:solidFill>
                  <a:schemeClr val="accent3"/>
                </a:solidFill>
                <a:latin typeface="Arial Narrow" panose="020B0606020202030204" pitchFamily="34" charset="0"/>
              </a:rPr>
              <a:t> </a:t>
            </a:r>
            <a:r>
              <a:rPr lang="pt-BR" sz="1600" b="1" i="1" noProof="0" dirty="0" err="1">
                <a:solidFill>
                  <a:schemeClr val="accent3"/>
                </a:solidFill>
                <a:latin typeface="Arial Narrow" panose="020B0606020202030204" pitchFamily="34" charset="0"/>
              </a:rPr>
              <a:t>Certified</a:t>
            </a:r>
            <a:r>
              <a:rPr lang="pt-BR" sz="1600" b="1" i="1" noProof="0" dirty="0">
                <a:solidFill>
                  <a:schemeClr val="accent3"/>
                </a:solidFill>
                <a:latin typeface="Arial Narrow" panose="020B0606020202030204" pitchFamily="34" charset="0"/>
              </a:rPr>
              <a:t> </a:t>
            </a:r>
            <a:r>
              <a:rPr lang="pt-BR" sz="1600" b="1" i="1" noProof="0" dirty="0" err="1">
                <a:solidFill>
                  <a:schemeClr val="accent3"/>
                </a:solidFill>
                <a:latin typeface="Arial Narrow" panose="020B0606020202030204" pitchFamily="34" charset="0"/>
              </a:rPr>
              <a:t>Fraud</a:t>
            </a:r>
            <a:r>
              <a:rPr lang="pt-BR" sz="1600" b="1" i="1" noProof="0" dirty="0">
                <a:solidFill>
                  <a:schemeClr val="accent3"/>
                </a:solidFill>
                <a:latin typeface="Arial Narrow" panose="020B0606020202030204" pitchFamily="34" charset="0"/>
              </a:rPr>
              <a:t> </a:t>
            </a:r>
            <a:r>
              <a:rPr lang="pt-BR" sz="1600" b="1" i="1" noProof="0" dirty="0" err="1">
                <a:solidFill>
                  <a:schemeClr val="accent3"/>
                </a:solidFill>
                <a:latin typeface="Arial Narrow" panose="020B0606020202030204" pitchFamily="34" charset="0"/>
              </a:rPr>
              <a:t>Examiners</a:t>
            </a:r>
            <a:r>
              <a:rPr lang="pt-BR" sz="1600" b="1" i="1" noProof="0" dirty="0">
                <a:solidFill>
                  <a:schemeClr val="accent3"/>
                </a:solidFill>
                <a:latin typeface="Arial Narrow" panose="020B0606020202030204" pitchFamily="34" charset="0"/>
              </a:rPr>
              <a:t> (ACFE): 40-43% dos casos descobertos por denunciantes</a:t>
            </a:r>
          </a:p>
          <a:p>
            <a:pPr marL="1012825" lvl="2" indent="-457200" eaLnBrk="1" hangingPunct="1"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pt-BR" sz="2000" noProof="0" dirty="0">
                <a:latin typeface="Arial Narrow" panose="020B0606020202030204" pitchFamily="34" charset="0"/>
              </a:rPr>
              <a:t>Informação essencial para a </a:t>
            </a:r>
            <a:r>
              <a:rPr lang="pt-BR" sz="2000" noProof="0" dirty="0">
                <a:solidFill>
                  <a:srgbClr val="FF0000"/>
                </a:solidFill>
                <a:latin typeface="Arial Narrow" panose="020B0606020202030204" pitchFamily="34" charset="0"/>
              </a:rPr>
              <a:t>recuperação de fundos</a:t>
            </a:r>
            <a:r>
              <a:rPr lang="pt-BR" sz="2000" noProof="0" dirty="0">
                <a:latin typeface="Arial Narrow" panose="020B0606020202030204" pitchFamily="34" charset="0"/>
              </a:rPr>
              <a:t> públicos ou privados desviados</a:t>
            </a:r>
          </a:p>
          <a:p>
            <a:pPr marL="555625" lvl="2" eaLnBrk="1" hangingPunct="1">
              <a:spcAft>
                <a:spcPts val="300"/>
              </a:spcAft>
              <a:defRPr/>
            </a:pPr>
            <a:endParaRPr lang="pt-BR" sz="2000" noProof="0" dirty="0">
              <a:solidFill>
                <a:srgbClr val="FF0000"/>
              </a:solidFill>
              <a:latin typeface="Arial Narrow" panose="020B0606020202030204" pitchFamily="34" charset="0"/>
            </a:endParaRPr>
          </a:p>
          <a:p>
            <a:pPr marL="555625" lvl="2" eaLnBrk="1" hangingPunct="1">
              <a:spcAft>
                <a:spcPts val="300"/>
              </a:spcAft>
              <a:defRPr/>
            </a:pPr>
            <a:r>
              <a:rPr lang="pt-BR" sz="2000" dirty="0">
                <a:solidFill>
                  <a:srgbClr val="FF0000"/>
                </a:solidFill>
                <a:latin typeface="Arial Narrow" panose="020B0606020202030204" pitchFamily="34" charset="0"/>
              </a:rPr>
              <a:t> </a:t>
            </a:r>
            <a:endParaRPr lang="pt-BR" sz="2000" noProof="0" dirty="0">
              <a:solidFill>
                <a:srgbClr val="FF0000"/>
              </a:solidFill>
              <a:latin typeface="Arial Narrow" panose="020B0606020202030204" pitchFamily="34" charset="0"/>
            </a:endParaRPr>
          </a:p>
          <a:p>
            <a:pPr marL="1012825" lvl="2" indent="-457200" eaLnBrk="1" hangingPunct="1"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pt-BR" sz="2000" noProof="0" dirty="0">
                <a:solidFill>
                  <a:srgbClr val="FF0000"/>
                </a:solidFill>
                <a:latin typeface="Arial Narrow" panose="020B0606020202030204" pitchFamily="34" charset="0"/>
              </a:rPr>
              <a:t>Dissuasão</a:t>
            </a:r>
            <a:r>
              <a:rPr lang="pt-BR" sz="2000" noProof="0" dirty="0">
                <a:latin typeface="Arial Narrow" panose="020B0606020202030204" pitchFamily="34" charset="0"/>
              </a:rPr>
              <a:t>: deixar claro que existem </a:t>
            </a:r>
            <a:r>
              <a:rPr lang="pt-BR" sz="2000" noProof="0" dirty="0">
                <a:solidFill>
                  <a:srgbClr val="FF0000"/>
                </a:solidFill>
                <a:latin typeface="Arial Narrow" panose="020B0606020202030204" pitchFamily="34" charset="0"/>
              </a:rPr>
              <a:t>canais seguros de denúncia</a:t>
            </a:r>
            <a:r>
              <a:rPr lang="pt-BR" sz="2000" noProof="0" dirty="0">
                <a:latin typeface="Arial Narrow" panose="020B0606020202030204" pitchFamily="34" charset="0"/>
              </a:rPr>
              <a:t>, que os </a:t>
            </a:r>
            <a:r>
              <a:rPr lang="pt-BR" sz="2000" noProof="0" dirty="0">
                <a:solidFill>
                  <a:srgbClr val="FF0000"/>
                </a:solidFill>
                <a:latin typeface="Arial Narrow" panose="020B0606020202030204" pitchFamily="34" charset="0"/>
              </a:rPr>
              <a:t>denunciantes</a:t>
            </a:r>
            <a:r>
              <a:rPr lang="pt-BR" sz="2000" noProof="0" dirty="0">
                <a:latin typeface="Arial Narrow" panose="020B0606020202030204" pitchFamily="34" charset="0"/>
              </a:rPr>
              <a:t> serão </a:t>
            </a:r>
            <a:r>
              <a:rPr lang="pt-BR" sz="2000" noProof="0" dirty="0">
                <a:solidFill>
                  <a:srgbClr val="FF0000"/>
                </a:solidFill>
                <a:latin typeface="Arial Narrow" panose="020B0606020202030204" pitchFamily="34" charset="0"/>
              </a:rPr>
              <a:t>protegidos</a:t>
            </a:r>
            <a:r>
              <a:rPr lang="pt-BR" sz="2000" noProof="0" dirty="0">
                <a:latin typeface="Arial Narrow" panose="020B0606020202030204" pitchFamily="34" charset="0"/>
              </a:rPr>
              <a:t> e que as </a:t>
            </a:r>
            <a:r>
              <a:rPr lang="pt-BR" sz="2000" noProof="0" dirty="0">
                <a:solidFill>
                  <a:srgbClr val="FF0000"/>
                </a:solidFill>
                <a:latin typeface="Arial Narrow" panose="020B0606020202030204" pitchFamily="34" charset="0"/>
              </a:rPr>
              <a:t>denúncias</a:t>
            </a:r>
            <a:r>
              <a:rPr lang="pt-BR" sz="2000" noProof="0" dirty="0">
                <a:latin typeface="Arial Narrow" panose="020B0606020202030204" pitchFamily="34" charset="0"/>
              </a:rPr>
              <a:t> serão </a:t>
            </a:r>
            <a:r>
              <a:rPr lang="pt-BR" sz="2000" noProof="0" dirty="0">
                <a:solidFill>
                  <a:srgbClr val="FF0000"/>
                </a:solidFill>
                <a:latin typeface="Arial Narrow" panose="020B0606020202030204" pitchFamily="34" charset="0"/>
              </a:rPr>
              <a:t>investigadas</a:t>
            </a:r>
            <a:r>
              <a:rPr lang="pt-BR" sz="2000" noProof="0" dirty="0">
                <a:latin typeface="Arial Narrow" panose="020B0606020202030204" pitchFamily="34" charset="0"/>
              </a:rPr>
              <a:t> transmite aos </a:t>
            </a:r>
            <a:r>
              <a:rPr lang="pt-BR" sz="2000" noProof="0" dirty="0">
                <a:solidFill>
                  <a:srgbClr val="FF0000"/>
                </a:solidFill>
                <a:latin typeface="Arial Narrow" panose="020B0606020202030204" pitchFamily="34" charset="0"/>
              </a:rPr>
              <a:t>infratores</a:t>
            </a:r>
            <a:r>
              <a:rPr lang="pt-BR" sz="2000" noProof="0" dirty="0">
                <a:latin typeface="Arial Narrow" panose="020B0606020202030204" pitchFamily="34" charset="0"/>
              </a:rPr>
              <a:t> a imagem de que os </a:t>
            </a:r>
            <a:r>
              <a:rPr lang="pt-BR" sz="2000" noProof="0" dirty="0">
                <a:solidFill>
                  <a:srgbClr val="FF0000"/>
                </a:solidFill>
                <a:latin typeface="Arial Narrow" panose="020B0606020202030204" pitchFamily="34" charset="0"/>
              </a:rPr>
              <a:t>custos e os riscos de suas ações estão aumentando</a:t>
            </a:r>
          </a:p>
          <a:p>
            <a:pPr marL="1012825" lvl="2" indent="-457200" eaLnBrk="1" hangingPunct="1"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pt-BR" sz="2000" noProof="0" dirty="0">
                <a:solidFill>
                  <a:srgbClr val="FF0000"/>
                </a:solidFill>
                <a:latin typeface="Arial Narrow" panose="020B0606020202030204" pitchFamily="34" charset="0"/>
              </a:rPr>
              <a:t>Fortalecimento institucional e governança</a:t>
            </a:r>
            <a:r>
              <a:rPr lang="pt-BR" sz="2000" noProof="0" dirty="0">
                <a:latin typeface="Arial Narrow" panose="020B0606020202030204" pitchFamily="34" charset="0"/>
              </a:rPr>
              <a:t>: a denúncia de irregularidades geralmente expõe </a:t>
            </a:r>
            <a:r>
              <a:rPr lang="pt-BR" sz="2000" noProof="0" dirty="0">
                <a:solidFill>
                  <a:srgbClr val="FF0000"/>
                </a:solidFill>
                <a:latin typeface="Arial Narrow" panose="020B0606020202030204" pitchFamily="34" charset="0"/>
              </a:rPr>
              <a:t>falhas sistêmicas</a:t>
            </a:r>
            <a:r>
              <a:rPr lang="pt-BR" sz="2000" noProof="0" dirty="0">
                <a:latin typeface="Arial Narrow" panose="020B0606020202030204" pitchFamily="34" charset="0"/>
              </a:rPr>
              <a:t> nos controles internos, na supervisão e na cultura ética de uma organização</a:t>
            </a:r>
          </a:p>
        </p:txBody>
      </p:sp>
      <p:sp>
        <p:nvSpPr>
          <p:cNvPr id="3" name="Text Box 8">
            <a:extLst>
              <a:ext uri="{FF2B5EF4-FFF2-40B4-BE49-F238E27FC236}">
                <a16:creationId xmlns:a16="http://schemas.microsoft.com/office/drawing/2014/main" id="{6B7CDB83-3CD2-152F-E2F6-AF87ABDA42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0842" y="90005"/>
            <a:ext cx="11521817" cy="67710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pt-BR" sz="2000" b="1" noProof="0" dirty="0">
                <a:solidFill>
                  <a:srgbClr val="FF0000"/>
                </a:solidFill>
                <a:latin typeface="Arial Narrow" panose="020B0606020202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(1/3) </a:t>
            </a:r>
            <a:r>
              <a:rPr lang="pt-BR" sz="3300" b="1" noProof="0" dirty="0">
                <a:solidFill>
                  <a:srgbClr val="FF0000"/>
                </a:solidFill>
                <a:latin typeface="Arial Narrow" panose="020B0606020202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MATÉRIA COMPLEXA, MULTIFATORIAL E NA MODA</a:t>
            </a:r>
          </a:p>
          <a:p>
            <a:pPr algn="ctr" eaLnBrk="1" hangingPunct="1">
              <a:defRPr/>
            </a:pPr>
            <a:r>
              <a:rPr lang="pt-BR" sz="500" b="1" noProof="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91814353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869CB15-7197-FDDC-F4DF-D06301C446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Conector recto 2">
            <a:extLst>
              <a:ext uri="{FF2B5EF4-FFF2-40B4-BE49-F238E27FC236}">
                <a16:creationId xmlns:a16="http://schemas.microsoft.com/office/drawing/2014/main" id="{94C71055-8773-E299-A7D3-2B8A3081B020}"/>
              </a:ext>
            </a:extLst>
          </p:cNvPr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ext Box 3">
            <a:extLst>
              <a:ext uri="{FF2B5EF4-FFF2-40B4-BE49-F238E27FC236}">
                <a16:creationId xmlns:a16="http://schemas.microsoft.com/office/drawing/2014/main" id="{2FF72616-18ED-1EDB-DBB8-EB38839181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831" y="923475"/>
            <a:ext cx="11933213" cy="57477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58775" indent="-35877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381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514350" indent="-514350" eaLnBrk="1" hangingPunct="1">
              <a:spcAft>
                <a:spcPts val="300"/>
              </a:spcAft>
              <a:buFont typeface="Wingdings" panose="05000000000000000000" pitchFamily="2" charset="2"/>
              <a:buChar char="q"/>
              <a:defRPr/>
            </a:pPr>
            <a:r>
              <a:rPr lang="pt-BR" sz="2400" b="1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Dimensão pública</a:t>
            </a:r>
            <a:r>
              <a:rPr lang="pt-BR" sz="2400" b="1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de alguns delatores: Brasil: Luiz Eduardo </a:t>
            </a:r>
            <a:r>
              <a:rPr lang="pt-BR" sz="2400" b="1" noProof="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Greenwald</a:t>
            </a:r>
            <a:r>
              <a:rPr lang="pt-BR" sz="2400" b="1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(Lava Jato); Alemanha: Jürgen </a:t>
            </a:r>
            <a:r>
              <a:rPr lang="pt-BR" sz="2400" b="1" noProof="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Resch</a:t>
            </a:r>
            <a:r>
              <a:rPr lang="pt-BR" sz="2400" b="1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(Volkswagen); Espanha: Ana Garrido (</a:t>
            </a:r>
            <a:r>
              <a:rPr lang="pt-BR" sz="2400" b="1" noProof="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Gürtel</a:t>
            </a:r>
            <a:r>
              <a:rPr lang="pt-BR" sz="2400" b="1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 (</a:t>
            </a:r>
            <a:r>
              <a:rPr lang="pt-BR" sz="2400" b="1" noProof="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Gürtel</a:t>
            </a:r>
            <a:r>
              <a:rPr lang="pt-BR" sz="2400" b="1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 marL="1012825" lvl="2" indent="-457200" eaLnBrk="1" hangingPunct="1"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pt-BR" sz="2000" dirty="0">
                <a:solidFill>
                  <a:srgbClr val="FF0000"/>
                </a:solidFill>
                <a:latin typeface="Arial Narrow" panose="020B0606020202030204" pitchFamily="34" charset="0"/>
              </a:rPr>
              <a:t>S</a:t>
            </a:r>
            <a:r>
              <a:rPr lang="pt-BR" sz="2000" noProof="0" dirty="0" err="1">
                <a:solidFill>
                  <a:srgbClr val="FF0000"/>
                </a:solidFill>
                <a:latin typeface="Arial Narrow" panose="020B0606020202030204" pitchFamily="34" charset="0"/>
              </a:rPr>
              <a:t>ituações</a:t>
            </a:r>
            <a:r>
              <a:rPr lang="pt-BR" sz="2000" noProof="0" dirty="0">
                <a:solidFill>
                  <a:srgbClr val="FF0000"/>
                </a:solidFill>
                <a:latin typeface="Arial Narrow" panose="020B0606020202030204" pitchFamily="34" charset="0"/>
              </a:rPr>
              <a:t> de risco </a:t>
            </a:r>
            <a:r>
              <a:rPr lang="pt-BR" sz="2000" i="1" noProof="0" dirty="0">
                <a:solidFill>
                  <a:srgbClr val="FF0000"/>
                </a:solidFill>
                <a:latin typeface="Arial Narrow" panose="020B0606020202030204" pitchFamily="34" charset="0"/>
              </a:rPr>
              <a:t>v.</a:t>
            </a:r>
            <a:r>
              <a:rPr lang="pt-BR" sz="2000" noProof="0" dirty="0">
                <a:solidFill>
                  <a:srgbClr val="FF0000"/>
                </a:solidFill>
                <a:latin typeface="Arial Narrow" panose="020B0606020202030204" pitchFamily="34" charset="0"/>
              </a:rPr>
              <a:t> esquemas de proteção</a:t>
            </a:r>
          </a:p>
          <a:p>
            <a:pPr marL="1012825" lvl="2" indent="-457200" eaLnBrk="1" hangingPunct="1"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pt-BR" sz="2000" dirty="0">
                <a:latin typeface="Arial Narrow" panose="020B0606020202030204" pitchFamily="34" charset="0"/>
              </a:rPr>
              <a:t>C</a:t>
            </a:r>
            <a:r>
              <a:rPr lang="pt-BR" sz="2000" noProof="0" dirty="0" err="1">
                <a:latin typeface="Arial Narrow" panose="020B0606020202030204" pitchFamily="34" charset="0"/>
              </a:rPr>
              <a:t>asos</a:t>
            </a:r>
            <a:r>
              <a:rPr lang="pt-BR" sz="2000" noProof="0" dirty="0">
                <a:latin typeface="Arial Narrow" panose="020B0606020202030204" pitchFamily="34" charset="0"/>
              </a:rPr>
              <a:t> de </a:t>
            </a:r>
            <a:r>
              <a:rPr lang="pt-BR" sz="2000" noProof="0" dirty="0">
                <a:solidFill>
                  <a:srgbClr val="FF0000"/>
                </a:solidFill>
                <a:latin typeface="Arial Narrow" panose="020B0606020202030204" pitchFamily="34" charset="0"/>
              </a:rPr>
              <a:t>corrupção</a:t>
            </a:r>
            <a:r>
              <a:rPr lang="pt-BR" sz="2000" noProof="0" dirty="0">
                <a:latin typeface="Arial Narrow" panose="020B0606020202030204" pitchFamily="34" charset="0"/>
              </a:rPr>
              <a:t> e </a:t>
            </a:r>
            <a:r>
              <a:rPr lang="pt-BR" sz="2000" noProof="0" dirty="0">
                <a:solidFill>
                  <a:srgbClr val="FF0000"/>
                </a:solidFill>
                <a:latin typeface="Arial Narrow" panose="020B0606020202030204" pitchFamily="34" charset="0"/>
              </a:rPr>
              <a:t>fraude</a:t>
            </a:r>
          </a:p>
          <a:p>
            <a:pPr marL="1012825" lvl="2" indent="-457200" eaLnBrk="1" hangingPunct="1"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pt-BR" sz="2000" noProof="0" dirty="0">
                <a:latin typeface="Arial Narrow" panose="020B0606020202030204" pitchFamily="34" charset="0"/>
              </a:rPr>
              <a:t>Vários </a:t>
            </a:r>
            <a:r>
              <a:rPr lang="pt-BR" sz="2000" noProof="0" dirty="0">
                <a:solidFill>
                  <a:srgbClr val="FF0000"/>
                </a:solidFill>
                <a:latin typeface="Arial Narrow" panose="020B0606020202030204" pitchFamily="34" charset="0"/>
              </a:rPr>
              <a:t>incentivos</a:t>
            </a:r>
            <a:r>
              <a:rPr lang="pt-BR" sz="2000" noProof="0" dirty="0">
                <a:latin typeface="Arial Narrow" panose="020B0606020202030204" pitchFamily="34" charset="0"/>
              </a:rPr>
              <a:t> oferecidos para encorajar e convencer os denunciantes: até mesmo recompensas financeiras</a:t>
            </a:r>
          </a:p>
          <a:p>
            <a:pPr marL="514350" indent="-514350" algn="just" eaLnBrk="1" hangingPunct="1">
              <a:spcAft>
                <a:spcPts val="300"/>
              </a:spcAft>
              <a:buFont typeface="Wingdings" panose="05000000000000000000" pitchFamily="2" charset="2"/>
              <a:buChar char="q"/>
              <a:defRPr/>
            </a:pPr>
            <a:r>
              <a:rPr lang="pt-BR" sz="2400" b="1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Relação</a:t>
            </a:r>
            <a:r>
              <a:rPr lang="pt-BR" sz="2400" b="1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com o </a:t>
            </a:r>
            <a:r>
              <a:rPr lang="pt-BR" sz="2400" b="1" i="1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compliance</a:t>
            </a:r>
          </a:p>
          <a:p>
            <a:pPr marL="514350" indent="-514350" algn="just" eaLnBrk="1" hangingPunct="1">
              <a:spcAft>
                <a:spcPts val="300"/>
              </a:spcAft>
              <a:buFont typeface="Wingdings" panose="05000000000000000000" pitchFamily="2" charset="2"/>
              <a:buChar char="q"/>
              <a:defRPr/>
            </a:pPr>
            <a:r>
              <a:rPr lang="pt-BR" sz="2400" b="1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Relação</a:t>
            </a:r>
            <a:r>
              <a:rPr lang="pt-BR" sz="2400" b="1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com a </a:t>
            </a:r>
            <a:r>
              <a:rPr lang="pt-BR" sz="2400" b="1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responsabilidade (penal) das pessoas jurídicas</a:t>
            </a:r>
          </a:p>
          <a:p>
            <a:pPr marL="514350" indent="-514350" eaLnBrk="1" hangingPunct="1">
              <a:spcAft>
                <a:spcPts val="300"/>
              </a:spcAft>
              <a:buFont typeface="Wingdings" panose="05000000000000000000" pitchFamily="2" charset="2"/>
              <a:buChar char="q"/>
              <a:defRPr/>
            </a:pPr>
            <a:r>
              <a:rPr lang="pt-BR" sz="2400" b="1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Expressão</a:t>
            </a:r>
            <a:r>
              <a:rPr lang="pt-BR" sz="2400" b="1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da </a:t>
            </a:r>
            <a:r>
              <a:rPr lang="pt-BR" sz="2400" b="1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justiça</a:t>
            </a:r>
            <a:r>
              <a:rPr lang="pt-BR" sz="2400" b="1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(penal) </a:t>
            </a:r>
            <a:r>
              <a:rPr lang="pt-BR" sz="2400" b="1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colaborativa</a:t>
            </a:r>
            <a:r>
              <a:rPr lang="pt-BR" sz="2400" b="1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pt-BR" sz="2400" b="1" i="1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multiportas</a:t>
            </a:r>
          </a:p>
          <a:p>
            <a:pPr marL="514350" indent="-514350" eaLnBrk="1" hangingPunct="1">
              <a:spcAft>
                <a:spcPts val="300"/>
              </a:spcAft>
              <a:buFont typeface="Wingdings" panose="05000000000000000000" pitchFamily="2" charset="2"/>
              <a:buChar char="q"/>
              <a:defRPr/>
            </a:pPr>
            <a:r>
              <a:rPr lang="pt-BR" sz="2400" b="1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Impulso supranacional</a:t>
            </a:r>
            <a:r>
              <a:rPr lang="pt-BR" sz="2400" b="1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Nações Unidas, OECD, Conselho da Europa, União Europeia, G20</a:t>
            </a:r>
          </a:p>
          <a:p>
            <a:pPr marL="0" indent="0" eaLnBrk="1" hangingPunct="1">
              <a:spcAft>
                <a:spcPts val="300"/>
              </a:spcAft>
              <a:defRPr/>
            </a:pPr>
            <a:r>
              <a:rPr lang="pt-BR" sz="24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     ...</a:t>
            </a:r>
          </a:p>
          <a:p>
            <a:pPr marL="0" indent="0" eaLnBrk="1" hangingPunct="1">
              <a:spcAft>
                <a:spcPts val="300"/>
              </a:spcAft>
              <a:defRPr/>
            </a:pPr>
            <a:r>
              <a:rPr lang="pt-BR" sz="24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     ...</a:t>
            </a:r>
            <a:endParaRPr lang="pt-BR" sz="2400" b="1" noProof="0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514350" indent="-514350" eaLnBrk="1" hangingPunct="1">
              <a:spcAft>
                <a:spcPts val="300"/>
              </a:spcAft>
              <a:buFont typeface="Wingdings" panose="05000000000000000000" pitchFamily="2" charset="2"/>
              <a:buChar char="q"/>
              <a:defRPr/>
            </a:pPr>
            <a:r>
              <a:rPr lang="pt-BR" sz="2400" b="1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Ineficácia dos Estados</a:t>
            </a:r>
            <a:r>
              <a:rPr lang="pt-BR" sz="2400" b="1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os denunciantes são </a:t>
            </a:r>
            <a:r>
              <a:rPr lang="pt-BR" sz="2400" b="1" i="1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essenciais</a:t>
            </a:r>
            <a:r>
              <a:rPr lang="pt-BR" sz="2400" b="1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para expor casos de corrupção e ajudar na persecução penal, e a prática mostra que eles são um </a:t>
            </a:r>
            <a:r>
              <a:rPr lang="pt-BR" sz="2400" b="1" i="1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‘problema’</a:t>
            </a:r>
            <a:r>
              <a:rPr lang="pt-BR" sz="2400" b="1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para os sistemas criminais e </a:t>
            </a:r>
            <a:r>
              <a:rPr lang="pt-BR" sz="2400" b="1" noProof="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extracriminais</a:t>
            </a:r>
            <a:endParaRPr lang="pt-BR" sz="2000" b="1" noProof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1927225" lvl="4" indent="-457200">
              <a:spcAft>
                <a:spcPts val="300"/>
              </a:spcAft>
              <a:buFont typeface="Wingdings" panose="05000000000000000000" pitchFamily="2" charset="2"/>
              <a:buChar char="ü"/>
              <a:defRPr/>
            </a:pPr>
            <a:r>
              <a:rPr lang="pt-BR" sz="1600" b="1" i="1" noProof="0" dirty="0">
                <a:solidFill>
                  <a:schemeClr val="accent3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CGU-2023: 4218 denúncias de corrupção e 60% dos denunciantes sofreram represálias trabalhistas ou legais</a:t>
            </a:r>
            <a:endParaRPr lang="pt-BR" sz="2000" b="1" noProof="0" dirty="0">
              <a:solidFill>
                <a:schemeClr val="accent3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747302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9A97B11-86CB-B97F-6F47-38005E7349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02FC84B5-7EF7-B32F-DA99-607F90872181}"/>
              </a:ext>
            </a:extLst>
          </p:cNvPr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ext Box 3">
            <a:extLst>
              <a:ext uri="{FF2B5EF4-FFF2-40B4-BE49-F238E27FC236}">
                <a16:creationId xmlns:a16="http://schemas.microsoft.com/office/drawing/2014/main" id="{80A02CF7-2228-C79C-D32F-BDC8C66AC7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831" y="923475"/>
            <a:ext cx="11933213" cy="57246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58775" indent="-35877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381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514350" indent="-514350" eaLnBrk="1" hangingPunct="1">
              <a:spcAft>
                <a:spcPts val="300"/>
              </a:spcAft>
              <a:buFont typeface="Wingdings" panose="05000000000000000000" pitchFamily="2" charset="2"/>
              <a:buChar char="q"/>
              <a:defRPr/>
            </a:pPr>
            <a:r>
              <a:rPr lang="pt-BR" sz="2400" b="1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Canais de denúncia</a:t>
            </a:r>
            <a:r>
              <a:rPr lang="pt-BR" sz="2400" b="1" noProof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‘confidenciais’ e/ou ‘anônimos’ (‘internos’ e ‘externos’)</a:t>
            </a:r>
          </a:p>
          <a:p>
            <a:pPr marL="514350" indent="-514350" eaLnBrk="1" hangingPunct="1">
              <a:spcAft>
                <a:spcPts val="300"/>
              </a:spcAft>
              <a:buFont typeface="Wingdings" panose="05000000000000000000" pitchFamily="2" charset="2"/>
              <a:buChar char="q"/>
              <a:defRPr/>
            </a:pPr>
            <a:endParaRPr lang="pt-BR" sz="2400" b="1" noProof="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514350" indent="-514350" eaLnBrk="1" hangingPunct="1">
              <a:spcAft>
                <a:spcPts val="300"/>
              </a:spcAft>
              <a:buFont typeface="Wingdings" panose="05000000000000000000" pitchFamily="2" charset="2"/>
              <a:buChar char="q"/>
              <a:defRPr/>
            </a:pPr>
            <a:r>
              <a:rPr lang="pt-BR" sz="2400" b="1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Legitimidade</a:t>
            </a:r>
            <a:r>
              <a:rPr lang="pt-BR" sz="2400" b="1" noProof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para </a:t>
            </a:r>
            <a:r>
              <a:rPr lang="pt-BR" sz="2400" b="1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denúncias públicas</a:t>
            </a:r>
          </a:p>
          <a:p>
            <a:pPr marL="514350" indent="-514350" eaLnBrk="1" hangingPunct="1">
              <a:spcAft>
                <a:spcPts val="300"/>
              </a:spcAft>
              <a:buFont typeface="Wingdings" panose="05000000000000000000" pitchFamily="2" charset="2"/>
              <a:buChar char="q"/>
              <a:defRPr/>
            </a:pPr>
            <a:endParaRPr lang="pt-BR" sz="2400" b="1" noProof="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514350" indent="-514350" eaLnBrk="1" hangingPunct="1">
              <a:spcAft>
                <a:spcPts val="300"/>
              </a:spcAft>
              <a:buFont typeface="Wingdings" panose="05000000000000000000" pitchFamily="2" charset="2"/>
              <a:buChar char="q"/>
              <a:defRPr/>
            </a:pPr>
            <a:r>
              <a:rPr lang="pt-BR" sz="2400" b="1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Proteção legal</a:t>
            </a:r>
            <a:r>
              <a:rPr lang="pt-BR" sz="2400" b="1" noProof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t-BR" sz="2400" b="1" i="1" noProof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robusta</a:t>
            </a:r>
            <a:r>
              <a:rPr lang="pt-BR" sz="2400" b="1" noProof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contra todos os tipos de retaliação</a:t>
            </a:r>
          </a:p>
          <a:p>
            <a:pPr marL="514350" indent="-514350" eaLnBrk="1" hangingPunct="1">
              <a:spcAft>
                <a:spcPts val="300"/>
              </a:spcAft>
              <a:buFont typeface="Wingdings" panose="05000000000000000000" pitchFamily="2" charset="2"/>
              <a:buChar char="q"/>
              <a:defRPr/>
            </a:pPr>
            <a:endParaRPr lang="pt-BR" sz="2400" b="1" noProof="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514350" indent="-514350" eaLnBrk="1" hangingPunct="1">
              <a:spcAft>
                <a:spcPts val="300"/>
              </a:spcAft>
              <a:buFont typeface="Wingdings" panose="05000000000000000000" pitchFamily="2" charset="2"/>
              <a:buChar char="q"/>
              <a:defRPr/>
            </a:pPr>
            <a:r>
              <a:rPr lang="pt-BR" sz="2400" b="1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Inversão do ônus da prova</a:t>
            </a:r>
            <a:r>
              <a:rPr lang="pt-BR" sz="2400" b="1" noProof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em caso de retaliação</a:t>
            </a:r>
          </a:p>
          <a:p>
            <a:pPr marL="514350" indent="-514350" eaLnBrk="1" hangingPunct="1">
              <a:spcAft>
                <a:spcPts val="300"/>
              </a:spcAft>
              <a:buFont typeface="Wingdings" panose="05000000000000000000" pitchFamily="2" charset="2"/>
              <a:buChar char="q"/>
              <a:defRPr/>
            </a:pPr>
            <a:endParaRPr lang="pt-BR" sz="2400" b="1" noProof="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514350" indent="-514350" eaLnBrk="1" hangingPunct="1">
              <a:spcAft>
                <a:spcPts val="300"/>
              </a:spcAft>
              <a:buFont typeface="Wingdings" panose="05000000000000000000" pitchFamily="2" charset="2"/>
              <a:buChar char="q"/>
              <a:defRPr/>
            </a:pPr>
            <a:r>
              <a:rPr lang="pt-BR" sz="2400" b="1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Acesso</a:t>
            </a:r>
            <a:r>
              <a:rPr lang="pt-BR" sz="2400" b="1" noProof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dos denunciantes a </a:t>
            </a:r>
            <a:r>
              <a:rPr lang="pt-BR" sz="2400" b="1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assessoria jurídica</a:t>
            </a:r>
            <a:r>
              <a:rPr lang="pt-BR" sz="2400" b="1" noProof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e </a:t>
            </a:r>
            <a:r>
              <a:rPr lang="pt-BR" sz="2400" b="1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apoio psicológico/financeiro</a:t>
            </a:r>
          </a:p>
          <a:p>
            <a:pPr marL="514350" indent="-514350" eaLnBrk="1" hangingPunct="1">
              <a:spcAft>
                <a:spcPts val="300"/>
              </a:spcAft>
              <a:buFont typeface="Wingdings" panose="05000000000000000000" pitchFamily="2" charset="2"/>
              <a:buChar char="q"/>
              <a:defRPr/>
            </a:pPr>
            <a:endParaRPr lang="pt-BR" sz="2400" b="1" noProof="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514350" indent="-514350" eaLnBrk="1" hangingPunct="1">
              <a:spcAft>
                <a:spcPts val="300"/>
              </a:spcAft>
              <a:buFont typeface="Wingdings" panose="05000000000000000000" pitchFamily="2" charset="2"/>
              <a:buChar char="q"/>
              <a:defRPr/>
            </a:pPr>
            <a:r>
              <a:rPr lang="pt-BR" sz="2400" b="1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Sanções </a:t>
            </a:r>
            <a:r>
              <a:rPr lang="pt-BR" sz="2400" b="1" i="1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dissuasivas</a:t>
            </a:r>
            <a:r>
              <a:rPr lang="pt-BR" sz="2400" b="1" noProof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para aqueles que retaliam</a:t>
            </a:r>
          </a:p>
          <a:p>
            <a:pPr marL="514350" indent="-514350" eaLnBrk="1" hangingPunct="1">
              <a:spcAft>
                <a:spcPts val="300"/>
              </a:spcAft>
              <a:buFont typeface="Wingdings" panose="05000000000000000000" pitchFamily="2" charset="2"/>
              <a:buChar char="q"/>
              <a:defRPr/>
            </a:pPr>
            <a:endParaRPr lang="pt-BR" sz="2400" b="1" noProof="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514350" indent="-514350" eaLnBrk="1" hangingPunct="1">
              <a:spcAft>
                <a:spcPts val="300"/>
              </a:spcAft>
              <a:buFont typeface="Wingdings" panose="05000000000000000000" pitchFamily="2" charset="2"/>
              <a:buChar char="q"/>
              <a:defRPr/>
            </a:pPr>
            <a:r>
              <a:rPr lang="pt-BR" sz="2400" b="1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Esclarecimento</a:t>
            </a:r>
            <a:r>
              <a:rPr lang="pt-BR" sz="2400" b="1" noProof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progressivo de </a:t>
            </a:r>
            <a:r>
              <a:rPr lang="pt-BR" sz="2400" b="1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conceitos e qualificadores</a:t>
            </a:r>
            <a:r>
              <a:rPr lang="pt-BR" sz="2400" i="1" noProof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(retaliação, má-fé, irregular, grave, acessível, segura, risco iminente, delator, denunciante, alertador…)</a:t>
            </a:r>
          </a:p>
        </p:txBody>
      </p:sp>
      <p:sp>
        <p:nvSpPr>
          <p:cNvPr id="3" name="Text Box 8">
            <a:extLst>
              <a:ext uri="{FF2B5EF4-FFF2-40B4-BE49-F238E27FC236}">
                <a16:creationId xmlns:a16="http://schemas.microsoft.com/office/drawing/2014/main" id="{6EBCFB28-9DDC-E260-CBF0-85ACC66545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0842" y="90005"/>
            <a:ext cx="11521817" cy="67710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es-ES" sz="2000" b="1" noProof="0" dirty="0">
                <a:solidFill>
                  <a:srgbClr val="FF0000"/>
                </a:solidFill>
                <a:latin typeface="Arial Narrow" panose="020B0606020202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(2/3) </a:t>
            </a:r>
            <a:r>
              <a:rPr lang="pt-BR" sz="3300" b="1" noProof="0" dirty="0">
                <a:solidFill>
                  <a:srgbClr val="FF0000"/>
                </a:solidFill>
                <a:latin typeface="Arial Narrow" panose="020B0606020202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CHAVES DE SISTEMAS DE PROTEÇÃO EFETIVOS</a:t>
            </a:r>
          </a:p>
          <a:p>
            <a:pPr algn="ctr" eaLnBrk="1" hangingPunct="1">
              <a:defRPr/>
            </a:pPr>
            <a:r>
              <a:rPr lang="pt-BR" sz="500" b="1" noProof="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44821488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79A993B-145F-46F5-AF8D-A9C508AC1F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E91A77E7-E439-E8A8-4F6F-4D8451B96FA4}"/>
              </a:ext>
            </a:extLst>
          </p:cNvPr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ext Box 3">
            <a:extLst>
              <a:ext uri="{FF2B5EF4-FFF2-40B4-BE49-F238E27FC236}">
                <a16:creationId xmlns:a16="http://schemas.microsoft.com/office/drawing/2014/main" id="{611C2289-6888-ADAD-A271-FF229650D8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831" y="923475"/>
            <a:ext cx="11933213" cy="53630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58775" indent="-35877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381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514350" indent="-514350" eaLnBrk="1" hangingPunct="1">
              <a:spcAft>
                <a:spcPts val="300"/>
              </a:spcAft>
              <a:buFont typeface="Wingdings" panose="05000000000000000000" pitchFamily="2" charset="2"/>
              <a:buChar char="q"/>
              <a:defRPr/>
            </a:pPr>
            <a:r>
              <a:rPr lang="pt-BR" sz="2400" b="1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Expansão legislativa</a:t>
            </a:r>
            <a:r>
              <a:rPr lang="pt-BR" sz="2400" b="1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por meio da adoção ou reforma de leis</a:t>
            </a:r>
          </a:p>
          <a:p>
            <a:pPr marL="514350" indent="-514350" eaLnBrk="1" hangingPunct="1">
              <a:spcAft>
                <a:spcPts val="300"/>
              </a:spcAft>
              <a:buFont typeface="Wingdings" panose="05000000000000000000" pitchFamily="2" charset="2"/>
              <a:buChar char="q"/>
              <a:defRPr/>
            </a:pPr>
            <a:r>
              <a:rPr lang="pt-BR" sz="2400" b="1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Maior foco</a:t>
            </a:r>
            <a:r>
              <a:rPr lang="pt-BR" sz="2400" b="1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na </a:t>
            </a:r>
            <a:r>
              <a:rPr lang="pt-BR" sz="2400" b="1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implementação</a:t>
            </a:r>
            <a:r>
              <a:rPr lang="pt-BR" sz="2400" b="1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o desafio de </a:t>
            </a:r>
            <a:r>
              <a:rPr lang="pt-BR" sz="2400" b="1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passar</a:t>
            </a:r>
            <a:r>
              <a:rPr lang="pt-BR" sz="2400" b="1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do </a:t>
            </a:r>
            <a:r>
              <a:rPr lang="pt-BR" sz="2400" b="1" i="1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papel da lei</a:t>
            </a:r>
            <a:r>
              <a:rPr lang="pt-BR" sz="2400" b="1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para a </a:t>
            </a:r>
            <a:r>
              <a:rPr lang="pt-BR" sz="2400" b="1" i="1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prática efetiva</a:t>
            </a:r>
            <a:r>
              <a:rPr lang="pt-BR" sz="2400" b="1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+ necessidade de </a:t>
            </a:r>
            <a:r>
              <a:rPr lang="pt-BR" sz="2400" b="1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recursos</a:t>
            </a:r>
            <a:r>
              <a:rPr lang="pt-BR" sz="2400" b="1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+ </a:t>
            </a:r>
            <a:r>
              <a:rPr lang="pt-BR" sz="2400" b="1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formação</a:t>
            </a:r>
            <a:r>
              <a:rPr lang="pt-BR" sz="2400" b="1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+ </a:t>
            </a:r>
            <a:r>
              <a:rPr lang="pt-BR" sz="2400" b="1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vontade política</a:t>
            </a:r>
          </a:p>
          <a:p>
            <a:pPr marL="514350" indent="-514350" eaLnBrk="1" hangingPunct="1">
              <a:spcAft>
                <a:spcPts val="300"/>
              </a:spcAft>
              <a:buFont typeface="Wingdings" panose="05000000000000000000" pitchFamily="2" charset="2"/>
              <a:buChar char="q"/>
              <a:defRPr/>
            </a:pPr>
            <a:r>
              <a:rPr lang="pt-BR" sz="2400" b="1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Aproveitamento de </a:t>
            </a:r>
            <a:r>
              <a:rPr lang="pt-BR" sz="2400" b="1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novas tecnologias</a:t>
            </a:r>
            <a:r>
              <a:rPr lang="pt-BR" sz="2400" b="1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uso de plataformas digitais seguras para relatórios, não isentas de </a:t>
            </a:r>
            <a:r>
              <a:rPr lang="pt-BR" sz="2400" b="1" i="1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riscos</a:t>
            </a:r>
            <a:r>
              <a:rPr lang="pt-BR" sz="2400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(vigilância, segurança cibernética)</a:t>
            </a:r>
          </a:p>
          <a:p>
            <a:pPr marL="514350" indent="-514350" eaLnBrk="1" hangingPunct="1">
              <a:spcAft>
                <a:spcPts val="300"/>
              </a:spcAft>
              <a:buFont typeface="Wingdings" panose="05000000000000000000" pitchFamily="2" charset="2"/>
              <a:buChar char="q"/>
              <a:defRPr/>
            </a:pPr>
            <a:r>
              <a:rPr lang="pt-BR" sz="2400" b="1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Envolvimento do setor privado</a:t>
            </a:r>
            <a:r>
              <a:rPr lang="pt-BR" sz="2400" b="1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aumento da adoção de programas de </a:t>
            </a:r>
            <a:r>
              <a:rPr lang="pt-BR" sz="2400" b="1" i="1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compliance</a:t>
            </a:r>
            <a:r>
              <a:rPr lang="pt-BR" sz="2400" b="1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e canais internos como parte da governança corporativa (ESG)</a:t>
            </a:r>
          </a:p>
          <a:p>
            <a:pPr marL="514350" indent="-514350" eaLnBrk="1" hangingPunct="1">
              <a:spcAft>
                <a:spcPts val="300"/>
              </a:spcAft>
              <a:buFont typeface="Wingdings" panose="05000000000000000000" pitchFamily="2" charset="2"/>
              <a:buChar char="q"/>
              <a:defRPr/>
            </a:pPr>
            <a:r>
              <a:rPr lang="pt-BR" sz="2400" b="1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Cooperação internacional</a:t>
            </a:r>
            <a:r>
              <a:rPr lang="pt-BR" sz="2400" b="1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em casos transnacionais</a:t>
            </a:r>
          </a:p>
          <a:p>
            <a:pPr marL="514350" indent="-514350" eaLnBrk="1" hangingPunct="1">
              <a:spcAft>
                <a:spcPts val="300"/>
              </a:spcAft>
              <a:buFont typeface="Wingdings" panose="05000000000000000000" pitchFamily="2" charset="2"/>
              <a:buChar char="q"/>
              <a:defRPr/>
            </a:pPr>
            <a:r>
              <a:rPr lang="pt-BR" sz="2400" b="1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Mudança cultural</a:t>
            </a:r>
            <a:r>
              <a:rPr lang="pt-BR" sz="2400" b="1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t-BR" sz="2400" b="1" i="1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(lenta)</a:t>
            </a:r>
            <a:r>
              <a:rPr lang="pt-BR" sz="2400" b="1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promoção da cultura de ‘</a:t>
            </a:r>
            <a:r>
              <a:rPr lang="pt-BR" sz="2400" b="1" noProof="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speak</a:t>
            </a:r>
            <a:r>
              <a:rPr lang="pt-BR" sz="2400" b="1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t-BR" sz="2400" b="1" noProof="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up</a:t>
            </a:r>
            <a:r>
              <a:rPr lang="pt-BR" sz="2400" b="1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’ (falar/denunciar)</a:t>
            </a:r>
          </a:p>
          <a:p>
            <a:pPr marL="514350" indent="-514350" eaLnBrk="1" hangingPunct="1">
              <a:spcAft>
                <a:spcPts val="300"/>
              </a:spcAft>
              <a:buFont typeface="Wingdings" panose="05000000000000000000" pitchFamily="2" charset="2"/>
              <a:buChar char="q"/>
              <a:defRPr/>
            </a:pPr>
            <a:r>
              <a:rPr lang="pt-BR" sz="2400" b="1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Novos desafios</a:t>
            </a:r>
          </a:p>
          <a:p>
            <a:pPr marL="1012825" lvl="2" indent="-457200" eaLnBrk="1" hangingPunct="1"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pt-BR" sz="2000" noProof="0" dirty="0">
                <a:latin typeface="Arial Narrow" panose="020B0606020202030204" pitchFamily="34" charset="0"/>
              </a:rPr>
              <a:t>proteção de denunciantes em </a:t>
            </a:r>
            <a:r>
              <a:rPr lang="pt-BR" sz="2000" noProof="0" dirty="0">
                <a:solidFill>
                  <a:srgbClr val="FF0000"/>
                </a:solidFill>
                <a:latin typeface="Arial Narrow" panose="020B0606020202030204" pitchFamily="34" charset="0"/>
              </a:rPr>
              <a:t>áreas emergentes</a:t>
            </a:r>
            <a:r>
              <a:rPr lang="pt-BR" sz="2000" noProof="0" dirty="0">
                <a:latin typeface="Arial Narrow" panose="020B0606020202030204" pitchFamily="34" charset="0"/>
              </a:rPr>
              <a:t> (meio ambiente, direitos trabalhistas, segurança de dados, ética de IA)</a:t>
            </a:r>
          </a:p>
          <a:p>
            <a:pPr marL="1012825" lvl="2" indent="-457200" eaLnBrk="1" hangingPunct="1"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pt-BR" sz="2000" noProof="0" dirty="0">
                <a:latin typeface="Arial Narrow" panose="020B0606020202030204" pitchFamily="34" charset="0"/>
              </a:rPr>
              <a:t>combinação de espaços jurídicos, sociais, econômicos e de governança</a:t>
            </a:r>
          </a:p>
          <a:p>
            <a:pPr marL="1012825" lvl="2" indent="-457200" eaLnBrk="1" hangingPunct="1"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pt-BR" sz="2000" noProof="0" dirty="0">
                <a:latin typeface="Arial Narrow" panose="020B0606020202030204" pitchFamily="34" charset="0"/>
              </a:rPr>
              <a:t>uso de </a:t>
            </a:r>
            <a:r>
              <a:rPr lang="pt-BR" sz="2000" noProof="0" dirty="0">
                <a:solidFill>
                  <a:srgbClr val="FF0000"/>
                </a:solidFill>
                <a:latin typeface="Arial Narrow" panose="020B0606020202030204" pitchFamily="34" charset="0"/>
              </a:rPr>
              <a:t>ações judiciais estratégicas</a:t>
            </a:r>
            <a:r>
              <a:rPr lang="pt-BR" sz="2000" noProof="0" dirty="0">
                <a:latin typeface="Arial Narrow" panose="020B0606020202030204" pitchFamily="34" charset="0"/>
              </a:rPr>
              <a:t> contra a participação pública (</a:t>
            </a:r>
            <a:r>
              <a:rPr lang="pt-BR" sz="2000" noProof="0" dirty="0" err="1">
                <a:latin typeface="Arial Narrow" panose="020B0606020202030204" pitchFamily="34" charset="0"/>
              </a:rPr>
              <a:t>SLAPPs</a:t>
            </a:r>
            <a:r>
              <a:rPr lang="pt-BR" sz="2000" noProof="0" dirty="0">
                <a:latin typeface="Arial Narrow" panose="020B0606020202030204" pitchFamily="34" charset="0"/>
              </a:rPr>
              <a:t>) para silenciar denunciantes e jornalistas</a:t>
            </a:r>
          </a:p>
        </p:txBody>
      </p:sp>
      <p:sp>
        <p:nvSpPr>
          <p:cNvPr id="3" name="Text Box 8">
            <a:extLst>
              <a:ext uri="{FF2B5EF4-FFF2-40B4-BE49-F238E27FC236}">
                <a16:creationId xmlns:a16="http://schemas.microsoft.com/office/drawing/2014/main" id="{809E3E8D-462E-41DF-FE5A-A389694E26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0842" y="90005"/>
            <a:ext cx="11521817" cy="67710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es-ES" sz="2000" b="1" noProof="0" dirty="0">
                <a:solidFill>
                  <a:srgbClr val="FF0000"/>
                </a:solidFill>
                <a:latin typeface="Arial Narrow" panose="020B0606020202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(3/3) </a:t>
            </a:r>
            <a:r>
              <a:rPr lang="es-ES" sz="3300" b="1" noProof="0" dirty="0">
                <a:solidFill>
                  <a:srgbClr val="FF0000"/>
                </a:solidFill>
                <a:latin typeface="Arial Narrow" panose="020B0606020202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TENDÊNCIAS GLOBAIS E PERSPECTIVAS FUTURAS</a:t>
            </a:r>
          </a:p>
          <a:p>
            <a:pPr algn="ctr" eaLnBrk="1" hangingPunct="1">
              <a:defRPr/>
            </a:pPr>
            <a:r>
              <a:rPr lang="es-ES" sz="500" b="1" noProof="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48106428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62C4FCD2-2A93-5A82-A8CB-01D475B19E24}"/>
              </a:ext>
            </a:extLst>
          </p:cNvPr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CuadroTexto 1">
            <a:extLst>
              <a:ext uri="{FF2B5EF4-FFF2-40B4-BE49-F238E27FC236}">
                <a16:creationId xmlns:a16="http://schemas.microsoft.com/office/drawing/2014/main" id="{6E871947-0B64-B9F9-E15B-CE52E508A26E}"/>
              </a:ext>
            </a:extLst>
          </p:cNvPr>
          <p:cNvSpPr txBox="1"/>
          <p:nvPr/>
        </p:nvSpPr>
        <p:spPr>
          <a:xfrm>
            <a:off x="609603" y="3035122"/>
            <a:ext cx="10989732" cy="815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700" b="1" noProof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BASES DO SISTEMA</a:t>
            </a:r>
            <a:endParaRPr lang="es-ES" sz="4700" b="1" noProof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064D578C-3EA8-7B6A-5461-4FC08ECD22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59" y="50795"/>
            <a:ext cx="2314893" cy="1214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32706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1FC1C90-3910-326C-67E3-1B9F57BDC4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Conector recto 1">
            <a:extLst>
              <a:ext uri="{FF2B5EF4-FFF2-40B4-BE49-F238E27FC236}">
                <a16:creationId xmlns:a16="http://schemas.microsoft.com/office/drawing/2014/main" id="{616E86C4-C10C-7244-8888-FD60DFA462C3}"/>
              </a:ext>
            </a:extLst>
          </p:cNvPr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Imagen 8">
            <a:extLst>
              <a:ext uri="{FF2B5EF4-FFF2-40B4-BE49-F238E27FC236}">
                <a16:creationId xmlns:a16="http://schemas.microsoft.com/office/drawing/2014/main" id="{E8E1F115-DD30-4E78-AB92-935E494EA68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7" y="17974"/>
            <a:ext cx="12182213" cy="684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79168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4032626-A8E0-7BDE-7207-E3BC73CEA7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C144767F-6779-400D-0561-BE129BFB4FA6}"/>
              </a:ext>
            </a:extLst>
          </p:cNvPr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ext Box 3">
            <a:extLst>
              <a:ext uri="{FF2B5EF4-FFF2-40B4-BE49-F238E27FC236}">
                <a16:creationId xmlns:a16="http://schemas.microsoft.com/office/drawing/2014/main" id="{33242676-A2D4-5B14-942D-81F8FE4DB8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831" y="923475"/>
            <a:ext cx="11933213" cy="5870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58775" indent="-35877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381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514350" indent="-514350" eaLnBrk="1" hangingPunct="1">
              <a:spcAft>
                <a:spcPts val="300"/>
              </a:spcAft>
              <a:buFont typeface="Wingdings" panose="05000000000000000000" pitchFamily="2" charset="2"/>
              <a:buChar char="q"/>
              <a:defRPr/>
            </a:pPr>
            <a:r>
              <a:rPr lang="pt-BR" sz="2400" b="1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Denominação</a:t>
            </a:r>
          </a:p>
          <a:p>
            <a:pPr marL="1012825" lvl="2" indent="-457200" eaLnBrk="1" hangingPunct="1"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pt-BR" sz="2000" noProof="0" dirty="0">
                <a:solidFill>
                  <a:srgbClr val="FF0000"/>
                </a:solidFill>
                <a:latin typeface="Arial Narrow" panose="020B0606020202030204" pitchFamily="34" charset="0"/>
              </a:rPr>
              <a:t>Criminalização social</a:t>
            </a:r>
            <a:r>
              <a:rPr lang="pt-BR" sz="2000" noProof="0" dirty="0">
                <a:latin typeface="Arial Narrow" panose="020B0606020202030204" pitchFamily="34" charset="0"/>
              </a:rPr>
              <a:t>: delator, dedo-duro, acusador, vazador, colaborador, traidor...</a:t>
            </a:r>
          </a:p>
          <a:p>
            <a:pPr marL="1012825" lvl="2" indent="-457200" eaLnBrk="1" hangingPunct="1"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pt-BR" sz="2000" noProof="0" dirty="0">
                <a:solidFill>
                  <a:srgbClr val="FF0000"/>
                </a:solidFill>
                <a:latin typeface="Arial Narrow" panose="020B0606020202030204" pitchFamily="34" charset="0"/>
              </a:rPr>
              <a:t>Normativa indefinida</a:t>
            </a:r>
            <a:r>
              <a:rPr lang="pt-BR" sz="2000" noProof="0" dirty="0">
                <a:latin typeface="Arial Narrow" panose="020B0606020202030204" pitchFamily="34" charset="0"/>
              </a:rPr>
              <a:t>: alertador, comunicador, denunciante, repórter, informante...</a:t>
            </a:r>
          </a:p>
          <a:p>
            <a:pPr marL="1012825" lvl="2" indent="-457200" eaLnBrk="1" hangingPunct="1"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pt-BR" sz="2000" i="1" noProof="0" dirty="0">
                <a:latin typeface="Arial Narrow" panose="020B0606020202030204" pitchFamily="34" charset="0"/>
              </a:rPr>
              <a:t>Não é um informante ‘simples’:</a:t>
            </a:r>
            <a:r>
              <a:rPr lang="pt-BR" sz="2000" noProof="0" dirty="0">
                <a:latin typeface="Arial Narrow" panose="020B0606020202030204" pitchFamily="34" charset="0"/>
              </a:rPr>
              <a:t> aquele que age por recompensa ou benefício pessoal</a:t>
            </a:r>
          </a:p>
          <a:p>
            <a:pPr marL="514350" indent="-514350" eaLnBrk="1" hangingPunct="1">
              <a:spcAft>
                <a:spcPts val="300"/>
              </a:spcAft>
              <a:buFont typeface="Wingdings" panose="05000000000000000000" pitchFamily="2" charset="2"/>
              <a:buChar char="q"/>
              <a:defRPr/>
            </a:pPr>
            <a:r>
              <a:rPr lang="pt-BR" sz="2400" b="1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Identificação</a:t>
            </a:r>
            <a:endParaRPr lang="pt-BR" sz="2000" b="1" noProof="0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1012825" lvl="2" indent="-457200"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pt-BR" sz="2000" noProof="0" dirty="0">
                <a:solidFill>
                  <a:srgbClr val="FF0000"/>
                </a:solidFill>
                <a:latin typeface="Arial Narrow" panose="020B0606020202030204" pitchFamily="34" charset="0"/>
              </a:rPr>
              <a:t>Classes</a:t>
            </a:r>
          </a:p>
          <a:p>
            <a:pPr marL="1927225" lvl="4" indent="-457200">
              <a:spcAft>
                <a:spcPts val="300"/>
              </a:spcAft>
              <a:buFont typeface="Wingdings" panose="05000000000000000000" pitchFamily="2" charset="2"/>
              <a:buChar char="ü"/>
              <a:defRPr/>
            </a:pPr>
            <a:r>
              <a:rPr lang="pt-BR" sz="1800" noProof="0" dirty="0">
                <a:solidFill>
                  <a:srgbClr val="FF0000"/>
                </a:solidFill>
                <a:effectLst/>
                <a:latin typeface="Arial Narrow" panose="020B0606020202030204" pitchFamily="34" charset="0"/>
                <a:ea typeface="Calibri" panose="020F0502020204030204" pitchFamily="34" charset="0"/>
              </a:rPr>
              <a:t>Internos</a:t>
            </a:r>
            <a:r>
              <a:rPr lang="pt-BR" sz="1800" noProof="0" dirty="0">
                <a:effectLst/>
                <a:latin typeface="Arial Narrow" panose="020B0606020202030204" pitchFamily="34" charset="0"/>
                <a:ea typeface="Calibri" panose="020F0502020204030204" pitchFamily="34" charset="0"/>
              </a:rPr>
              <a:t>: funcionários atuais ou ex-funcionários de qualquer nível hierárquico (de escritório a gerência sênior), funcionários públicos. Eles possuem informações em primeira mão</a:t>
            </a:r>
          </a:p>
          <a:p>
            <a:pPr marL="1927225" lvl="4" indent="-457200">
              <a:spcAft>
                <a:spcPts val="300"/>
              </a:spcAft>
              <a:buFont typeface="Wingdings" panose="05000000000000000000" pitchFamily="2" charset="2"/>
              <a:buChar char="ü"/>
              <a:defRPr/>
            </a:pPr>
            <a:r>
              <a:rPr lang="pt-BR" sz="1800" noProof="0" dirty="0">
                <a:solidFill>
                  <a:srgbClr val="FF0000"/>
                </a:solidFill>
                <a:effectLst/>
                <a:latin typeface="Arial Narrow" panose="020B0606020202030204" pitchFamily="34" charset="0"/>
                <a:ea typeface="Calibri" panose="020F0502020204030204" pitchFamily="34" charset="0"/>
              </a:rPr>
              <a:t>Externos</a:t>
            </a:r>
            <a:r>
              <a:rPr lang="pt-BR" sz="1800" noProof="0" dirty="0">
                <a:effectLst/>
                <a:latin typeface="Arial Narrow" panose="020B0606020202030204" pitchFamily="34" charset="0"/>
                <a:ea typeface="Calibri" panose="020F0502020204030204" pitchFamily="34" charset="0"/>
              </a:rPr>
              <a:t>: empreiteiros, fornecedores, clientes e cidadãos preocupados que observam irregularidades</a:t>
            </a:r>
            <a:endParaRPr lang="pt-BR" sz="2000" noProof="0" dirty="0">
              <a:latin typeface="Arial Narrow" panose="020B0606020202030204" pitchFamily="34" charset="0"/>
            </a:endParaRPr>
          </a:p>
          <a:p>
            <a:pPr marL="1012825" lvl="2" indent="-457200"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pt-BR" sz="2000" noProof="0" dirty="0">
                <a:latin typeface="Arial Narrow" panose="020B0606020202030204" pitchFamily="34" charset="0"/>
              </a:rPr>
              <a:t>É essencial conhecer sua </a:t>
            </a:r>
            <a:r>
              <a:rPr lang="pt-BR" sz="2000" noProof="0" dirty="0">
                <a:solidFill>
                  <a:srgbClr val="FF0000"/>
                </a:solidFill>
                <a:latin typeface="Arial Narrow" panose="020B0606020202030204" pitchFamily="34" charset="0"/>
              </a:rPr>
              <a:t>relação com os fatos</a:t>
            </a:r>
            <a:r>
              <a:rPr lang="pt-BR" sz="2000" noProof="0" dirty="0">
                <a:latin typeface="Arial Narrow" panose="020B0606020202030204" pitchFamily="34" charset="0"/>
              </a:rPr>
              <a:t> a serem informados</a:t>
            </a:r>
          </a:p>
          <a:p>
            <a:pPr marL="1927225" lvl="4" indent="-457200">
              <a:spcAft>
                <a:spcPts val="300"/>
              </a:spcAft>
              <a:buFont typeface="Wingdings" panose="05000000000000000000" pitchFamily="2" charset="2"/>
              <a:buChar char="ü"/>
              <a:defRPr/>
            </a:pPr>
            <a:r>
              <a:rPr lang="pt-BR" noProof="0" dirty="0">
                <a:solidFill>
                  <a:srgbClr val="FF0000"/>
                </a:solidFill>
                <a:effectLst/>
                <a:latin typeface="Arial Narrow" panose="020B0606020202030204" pitchFamily="34" charset="0"/>
                <a:ea typeface="Calibri" panose="020F0502020204030204" pitchFamily="34" charset="0"/>
              </a:rPr>
              <a:t>Terceiros</a:t>
            </a:r>
          </a:p>
          <a:p>
            <a:pPr marL="1927225" lvl="4" indent="-457200">
              <a:spcAft>
                <a:spcPts val="300"/>
              </a:spcAft>
              <a:buFont typeface="Wingdings" panose="05000000000000000000" pitchFamily="2" charset="2"/>
              <a:buChar char="ü"/>
              <a:defRPr/>
            </a:pPr>
            <a:r>
              <a:rPr lang="pt-BR" sz="1800" noProof="0" dirty="0">
                <a:solidFill>
                  <a:srgbClr val="FF0000"/>
                </a:solidFill>
                <a:effectLst/>
                <a:latin typeface="Arial Narrow" panose="020B0606020202030204" pitchFamily="34" charset="0"/>
                <a:ea typeface="Calibri" panose="020F0502020204030204" pitchFamily="34" charset="0"/>
              </a:rPr>
              <a:t>Relação</a:t>
            </a:r>
            <a:r>
              <a:rPr lang="pt-BR" sz="1800" noProof="0" dirty="0">
                <a:effectLst/>
                <a:latin typeface="Arial Narrow" panose="020B0606020202030204" pitchFamily="34" charset="0"/>
                <a:ea typeface="Calibri" panose="020F0502020204030204" pitchFamily="34" charset="0"/>
              </a:rPr>
              <a:t> com os fatos a denunciar</a:t>
            </a:r>
          </a:p>
          <a:p>
            <a:pPr marL="514350" indent="-514350" eaLnBrk="1" hangingPunct="1">
              <a:spcAft>
                <a:spcPts val="300"/>
              </a:spcAft>
              <a:buFont typeface="Wingdings" panose="05000000000000000000" pitchFamily="2" charset="2"/>
              <a:buChar char="q"/>
              <a:defRPr/>
            </a:pPr>
            <a:r>
              <a:rPr lang="pt-BR" sz="2400" b="1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Localização legal</a:t>
            </a:r>
            <a:endParaRPr lang="pt-BR" sz="2000" b="1" noProof="0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1012825" lvl="2" indent="-457200"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pt-BR" sz="2000" noProof="0" dirty="0">
                <a:latin typeface="Arial Narrow" panose="020B0606020202030204" pitchFamily="34" charset="0"/>
              </a:rPr>
              <a:t>Não apenas no </a:t>
            </a:r>
            <a:r>
              <a:rPr lang="pt-BR" sz="2000" noProof="0" dirty="0">
                <a:solidFill>
                  <a:srgbClr val="FF0000"/>
                </a:solidFill>
                <a:latin typeface="Arial Narrow" panose="020B0606020202030204" pitchFamily="34" charset="0"/>
              </a:rPr>
              <a:t>sistema penal</a:t>
            </a:r>
          </a:p>
          <a:p>
            <a:pPr marL="1927225" lvl="4" indent="-457200">
              <a:spcAft>
                <a:spcPts val="300"/>
              </a:spcAft>
              <a:buFont typeface="Wingdings" panose="05000000000000000000" pitchFamily="2" charset="2"/>
              <a:buChar char="ü"/>
              <a:defRPr/>
            </a:pPr>
            <a:r>
              <a:rPr lang="pt-BR" sz="1800" noProof="0" dirty="0">
                <a:effectLst/>
                <a:latin typeface="Arial Narrow" panose="020B0606020202030204" pitchFamily="34" charset="0"/>
                <a:ea typeface="Calibri" panose="020F0502020204030204" pitchFamily="34" charset="0"/>
              </a:rPr>
              <a:t>Direito Administrativo sancionador</a:t>
            </a:r>
          </a:p>
          <a:p>
            <a:pPr marL="1927225" lvl="4" indent="-457200">
              <a:spcAft>
                <a:spcPts val="300"/>
              </a:spcAft>
              <a:buFont typeface="Wingdings" panose="05000000000000000000" pitchFamily="2" charset="2"/>
              <a:buChar char="ü"/>
              <a:defRPr/>
            </a:pPr>
            <a:r>
              <a:rPr lang="pt-BR" noProof="0" dirty="0">
                <a:latin typeface="Arial Narrow" panose="020B0606020202030204" pitchFamily="34" charset="0"/>
                <a:ea typeface="Calibri" panose="020F0502020204030204" pitchFamily="34" charset="0"/>
              </a:rPr>
              <a:t>Procedimentos e ações </a:t>
            </a:r>
            <a:r>
              <a:rPr lang="pt-BR" noProof="0" dirty="0" err="1">
                <a:latin typeface="Arial Narrow" panose="020B0606020202030204" pitchFamily="34" charset="0"/>
                <a:ea typeface="Calibri" panose="020F0502020204030204" pitchFamily="34" charset="0"/>
              </a:rPr>
              <a:t>pré</a:t>
            </a:r>
            <a:r>
              <a:rPr lang="pt-BR" noProof="0" dirty="0">
                <a:latin typeface="Arial Narrow" panose="020B0606020202030204" pitchFamily="34" charset="0"/>
                <a:ea typeface="Calibri" panose="020F0502020204030204" pitchFamily="34" charset="0"/>
              </a:rPr>
              <a:t> e extraprocessuais</a:t>
            </a:r>
            <a:endParaRPr lang="pt-BR" sz="1800" noProof="0" dirty="0">
              <a:effectLst/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012825" lvl="2" indent="-457200"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pt-BR" sz="2000" noProof="0" dirty="0">
                <a:solidFill>
                  <a:srgbClr val="FF0000"/>
                </a:solidFill>
                <a:latin typeface="Arial Narrow" panose="020B0606020202030204" pitchFamily="34" charset="0"/>
              </a:rPr>
              <a:t>Funções preventivas</a:t>
            </a:r>
            <a:r>
              <a:rPr lang="pt-BR" sz="2000" noProof="0" dirty="0">
                <a:latin typeface="Arial Narrow" panose="020B0606020202030204" pitchFamily="34" charset="0"/>
              </a:rPr>
              <a:t>: antecipatórias e dissuasivas</a:t>
            </a:r>
          </a:p>
        </p:txBody>
      </p:sp>
      <p:sp>
        <p:nvSpPr>
          <p:cNvPr id="3" name="Text Box 8">
            <a:extLst>
              <a:ext uri="{FF2B5EF4-FFF2-40B4-BE49-F238E27FC236}">
                <a16:creationId xmlns:a16="http://schemas.microsoft.com/office/drawing/2014/main" id="{A30E9471-BC05-679F-0B5B-0F117C5A95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0842" y="90005"/>
            <a:ext cx="11521817" cy="67710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pt-BR" sz="2000" b="1" noProof="0" dirty="0">
                <a:solidFill>
                  <a:srgbClr val="FF0000"/>
                </a:solidFill>
                <a:latin typeface="Arial Narrow" panose="020B0606020202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(1/3) </a:t>
            </a:r>
            <a:r>
              <a:rPr lang="pt-BR" sz="3300" b="1" noProof="0" dirty="0">
                <a:solidFill>
                  <a:srgbClr val="FF0000"/>
                </a:solidFill>
                <a:latin typeface="Arial Narrow" panose="020B0606020202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DIFICULDADES PRÓPRIAS DOS </a:t>
            </a:r>
            <a:r>
              <a:rPr lang="pt-BR" sz="3300" b="1" i="1" noProof="0" dirty="0">
                <a:solidFill>
                  <a:srgbClr val="FF0000"/>
                </a:solidFill>
                <a:latin typeface="Arial Narrow" panose="020B0606020202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WHISTLEBLOWERS</a:t>
            </a:r>
          </a:p>
          <a:p>
            <a:pPr algn="ctr" eaLnBrk="1" hangingPunct="1">
              <a:defRPr/>
            </a:pPr>
            <a:r>
              <a:rPr lang="pt-BR" sz="500" b="1" noProof="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56260582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97365C3-7D8F-911C-AA43-F16AA1682C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Conector recto 2">
            <a:extLst>
              <a:ext uri="{FF2B5EF4-FFF2-40B4-BE49-F238E27FC236}">
                <a16:creationId xmlns:a16="http://schemas.microsoft.com/office/drawing/2014/main" id="{A67C5C85-D3D2-C176-F4BE-3289B1E8AA0F}"/>
              </a:ext>
            </a:extLst>
          </p:cNvPr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ext Box 3">
            <a:extLst>
              <a:ext uri="{FF2B5EF4-FFF2-40B4-BE49-F238E27FC236}">
                <a16:creationId xmlns:a16="http://schemas.microsoft.com/office/drawing/2014/main" id="{A603D755-98DE-AB27-061E-CB4D4080D1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831" y="923475"/>
            <a:ext cx="11933213" cy="46551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58775" indent="-35877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381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514350" indent="-514350" eaLnBrk="1" hangingPunct="1">
              <a:spcAft>
                <a:spcPts val="300"/>
              </a:spcAft>
              <a:buFont typeface="Wingdings" panose="05000000000000000000" pitchFamily="2" charset="2"/>
              <a:buChar char="q"/>
              <a:defRPr/>
            </a:pPr>
            <a:r>
              <a:rPr lang="pt-BR" sz="2400" b="1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Motivação</a:t>
            </a:r>
          </a:p>
          <a:p>
            <a:pPr marL="1012825" lvl="2" indent="-457200" eaLnBrk="1" hangingPunct="1"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pt-BR" sz="2000" noProof="0" dirty="0">
                <a:solidFill>
                  <a:srgbClr val="FF0000"/>
                </a:solidFill>
                <a:latin typeface="Arial Narrow" panose="020B0606020202030204" pitchFamily="34" charset="0"/>
              </a:rPr>
              <a:t>Variada</a:t>
            </a:r>
          </a:p>
          <a:p>
            <a:pPr marL="1927225" lvl="4" indent="-457200">
              <a:spcAft>
                <a:spcPts val="300"/>
              </a:spcAft>
              <a:buFont typeface="Wingdings" panose="05000000000000000000" pitchFamily="2" charset="2"/>
              <a:buChar char="ü"/>
              <a:defRPr/>
            </a:pPr>
            <a:r>
              <a:rPr lang="pt-BR" noProof="0" dirty="0">
                <a:latin typeface="Arial Narrow" panose="020B0606020202030204" pitchFamily="34" charset="0"/>
                <a:ea typeface="Calibri" panose="020F0502020204030204" pitchFamily="34" charset="0"/>
              </a:rPr>
              <a:t>forte senso de justiça</a:t>
            </a:r>
          </a:p>
          <a:p>
            <a:pPr marL="1927225" lvl="4" indent="-457200">
              <a:spcAft>
                <a:spcPts val="300"/>
              </a:spcAft>
              <a:buFont typeface="Wingdings" panose="05000000000000000000" pitchFamily="2" charset="2"/>
              <a:buChar char="ü"/>
              <a:defRPr/>
            </a:pPr>
            <a:r>
              <a:rPr lang="pt-BR" noProof="0" dirty="0">
                <a:latin typeface="Arial Narrow" panose="020B0606020202030204" pitchFamily="34" charset="0"/>
                <a:ea typeface="Calibri" panose="020F0502020204030204" pitchFamily="34" charset="0"/>
              </a:rPr>
              <a:t>lealdade à legalidade (em vez de lealdade equivocada à organização)</a:t>
            </a:r>
          </a:p>
          <a:p>
            <a:pPr marL="1927225" lvl="4" indent="-457200">
              <a:spcAft>
                <a:spcPts val="300"/>
              </a:spcAft>
              <a:buFont typeface="Wingdings" panose="05000000000000000000" pitchFamily="2" charset="2"/>
              <a:buChar char="ü"/>
              <a:defRPr/>
            </a:pPr>
            <a:r>
              <a:rPr lang="pt-BR" noProof="0" dirty="0">
                <a:latin typeface="Arial Narrow" panose="020B0606020202030204" pitchFamily="34" charset="0"/>
                <a:ea typeface="Calibri" panose="020F0502020204030204" pitchFamily="34" charset="0"/>
              </a:rPr>
              <a:t>cumprimento de uma obrigação legal</a:t>
            </a:r>
          </a:p>
          <a:p>
            <a:pPr marL="1927225" lvl="4" indent="-457200">
              <a:spcAft>
                <a:spcPts val="300"/>
              </a:spcAft>
              <a:buFont typeface="Wingdings" panose="05000000000000000000" pitchFamily="2" charset="2"/>
              <a:buChar char="ü"/>
              <a:defRPr/>
            </a:pPr>
            <a:r>
              <a:rPr lang="pt-BR" noProof="0" dirty="0">
                <a:latin typeface="Arial Narrow" panose="020B0606020202030204" pitchFamily="34" charset="0"/>
                <a:ea typeface="Calibri" panose="020F0502020204030204" pitchFamily="34" charset="0"/>
              </a:rPr>
              <a:t>preocupação com o impacto da corrupção</a:t>
            </a:r>
          </a:p>
          <a:p>
            <a:pPr marL="1012825" lvl="2" indent="-457200" eaLnBrk="1" hangingPunct="1"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pt-BR" sz="2000" b="1" noProof="0" dirty="0">
                <a:solidFill>
                  <a:srgbClr val="FF0000"/>
                </a:solidFill>
                <a:latin typeface="Arial Narrow" panose="020B0606020202030204" pitchFamily="34" charset="0"/>
              </a:rPr>
              <a:t>Boa-fé</a:t>
            </a:r>
          </a:p>
          <a:p>
            <a:pPr marL="1927225" lvl="4" indent="-457200">
              <a:spcAft>
                <a:spcPts val="300"/>
              </a:spcAft>
              <a:buFont typeface="Wingdings" panose="05000000000000000000" pitchFamily="2" charset="2"/>
              <a:buChar char="ü"/>
              <a:defRPr/>
            </a:pPr>
            <a:r>
              <a:rPr lang="pt-BR" i="1" noProof="0" dirty="0">
                <a:latin typeface="Arial Narrow" panose="020B0606020202030204" pitchFamily="34" charset="0"/>
                <a:ea typeface="Calibri" panose="020F0502020204030204" pitchFamily="34" charset="0"/>
              </a:rPr>
              <a:t>O que é?</a:t>
            </a:r>
          </a:p>
          <a:p>
            <a:pPr marL="1927225" lvl="4" indent="-457200">
              <a:spcAft>
                <a:spcPts val="300"/>
              </a:spcAft>
              <a:buFont typeface="Wingdings" panose="05000000000000000000" pitchFamily="2" charset="2"/>
              <a:buChar char="ü"/>
              <a:defRPr/>
            </a:pPr>
            <a:r>
              <a:rPr lang="pt-BR" i="1" noProof="0" dirty="0">
                <a:latin typeface="Arial Narrow" panose="020B0606020202030204" pitchFamily="34" charset="0"/>
                <a:ea typeface="Calibri" panose="020F0502020204030204" pitchFamily="34" charset="0"/>
              </a:rPr>
              <a:t>Como se prova?</a:t>
            </a:r>
          </a:p>
          <a:p>
            <a:pPr marL="1927225" lvl="4" indent="-457200">
              <a:spcAft>
                <a:spcPts val="300"/>
              </a:spcAft>
              <a:buFont typeface="Wingdings" panose="05000000000000000000" pitchFamily="2" charset="2"/>
              <a:buChar char="ü"/>
              <a:defRPr/>
            </a:pPr>
            <a:r>
              <a:rPr lang="pt-BR" i="1" noProof="0" dirty="0">
                <a:latin typeface="Arial Narrow" panose="020B0606020202030204" pitchFamily="34" charset="0"/>
                <a:ea typeface="Calibri" panose="020F0502020204030204" pitchFamily="34" charset="0"/>
              </a:rPr>
              <a:t>Como se valora? Existem padrões?</a:t>
            </a:r>
          </a:p>
          <a:p>
            <a:pPr marL="1927225" lvl="4" indent="-457200">
              <a:spcAft>
                <a:spcPts val="300"/>
              </a:spcAft>
              <a:buFont typeface="Wingdings" panose="05000000000000000000" pitchFamily="2" charset="2"/>
              <a:buChar char="ü"/>
              <a:defRPr/>
            </a:pPr>
            <a:r>
              <a:rPr lang="pt-BR" i="1" noProof="0" dirty="0">
                <a:latin typeface="Arial Narrow" panose="020B0606020202030204" pitchFamily="34" charset="0"/>
                <a:ea typeface="Calibri" panose="020F0502020204030204" pitchFamily="34" charset="0"/>
              </a:rPr>
              <a:t>Ela é tão relevante que pode negar o valor dos fatos denunciados?</a:t>
            </a:r>
          </a:p>
          <a:p>
            <a:pPr marL="1012825" lvl="2" indent="-457200" eaLnBrk="1" hangingPunct="1"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pt-BR" sz="2000" b="1" noProof="0" dirty="0">
                <a:solidFill>
                  <a:srgbClr val="FF0000"/>
                </a:solidFill>
                <a:latin typeface="Arial Narrow" panose="020B0606020202030204" pitchFamily="34" charset="0"/>
              </a:rPr>
              <a:t>Conhecimento dos fatos</a:t>
            </a:r>
          </a:p>
          <a:p>
            <a:pPr marL="1927225" lvl="4" indent="-457200">
              <a:spcAft>
                <a:spcPts val="300"/>
              </a:spcAft>
              <a:buFont typeface="Wingdings" panose="05000000000000000000" pitchFamily="2" charset="2"/>
              <a:buChar char="ü"/>
              <a:defRPr/>
            </a:pPr>
            <a:r>
              <a:rPr lang="pt-BR" noProof="0" dirty="0">
                <a:latin typeface="Arial Narrow" panose="020B0606020202030204" pitchFamily="34" charset="0"/>
                <a:ea typeface="Calibri" panose="020F0502020204030204" pitchFamily="34" charset="0"/>
              </a:rPr>
              <a:t>Suspeitas (</a:t>
            </a:r>
            <a:r>
              <a:rPr lang="pt-BR" noProof="0" dirty="0" err="1">
                <a:latin typeface="Arial Narrow" panose="020B0606020202030204" pitchFamily="34" charset="0"/>
                <a:ea typeface="Calibri" panose="020F0502020204030204" pitchFamily="34" charset="0"/>
              </a:rPr>
              <a:t>coarguido</a:t>
            </a:r>
            <a:r>
              <a:rPr lang="pt-BR" noProof="0" dirty="0">
                <a:latin typeface="Arial Narrow" panose="020B0606020202030204" pitchFamily="34" charset="0"/>
                <a:ea typeface="Calibri" panose="020F0502020204030204" pitchFamily="34" charset="0"/>
              </a:rPr>
              <a:t>, arrependido)?</a:t>
            </a:r>
          </a:p>
          <a:p>
            <a:pPr marL="1927225" lvl="4" indent="-457200">
              <a:spcAft>
                <a:spcPts val="300"/>
              </a:spcAft>
              <a:buFont typeface="Wingdings" panose="05000000000000000000" pitchFamily="2" charset="2"/>
              <a:buChar char="ü"/>
              <a:defRPr/>
            </a:pPr>
            <a:r>
              <a:rPr lang="pt-BR" noProof="0" dirty="0">
                <a:latin typeface="Arial Narrow" panose="020B0606020202030204" pitchFamily="34" charset="0"/>
                <a:ea typeface="Calibri" panose="020F0502020204030204" pitchFamily="34" charset="0"/>
              </a:rPr>
              <a:t>Por terceiros?</a:t>
            </a:r>
          </a:p>
        </p:txBody>
      </p:sp>
    </p:spTree>
    <p:extLst>
      <p:ext uri="{BB962C8B-B14F-4D97-AF65-F5344CB8AC3E}">
        <p14:creationId xmlns:p14="http://schemas.microsoft.com/office/powerpoint/2010/main" val="290508366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43D0004-51A6-9285-63BB-03A1A603B6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AC65908E-1D08-1A81-6476-5C0221A11EA3}"/>
              </a:ext>
            </a:extLst>
          </p:cNvPr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ext Box 3">
            <a:extLst>
              <a:ext uri="{FF2B5EF4-FFF2-40B4-BE49-F238E27FC236}">
                <a16:creationId xmlns:a16="http://schemas.microsoft.com/office/drawing/2014/main" id="{B2FA2E7C-6C3B-2094-4543-C64EA8BDF5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831" y="923475"/>
            <a:ext cx="11933213" cy="5286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58775" indent="-35877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381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514350" indent="-514350" eaLnBrk="1" hangingPunct="1">
              <a:spcAft>
                <a:spcPts val="300"/>
              </a:spcAft>
              <a:buFont typeface="Wingdings" panose="05000000000000000000" pitchFamily="2" charset="2"/>
              <a:buChar char="q"/>
              <a:defRPr/>
            </a:pPr>
            <a:r>
              <a:rPr lang="pt-BR" sz="2400" b="1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Diagnóstico</a:t>
            </a:r>
          </a:p>
          <a:p>
            <a:pPr marL="1012825" lvl="2" indent="-457200"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pt-BR" sz="2000" noProof="0" dirty="0">
                <a:latin typeface="Arial Narrow" panose="020B0606020202030204" pitchFamily="34" charset="0"/>
              </a:rPr>
              <a:t>Excesso de </a:t>
            </a:r>
            <a:r>
              <a:rPr lang="pt-BR" sz="2000" noProof="0" dirty="0">
                <a:solidFill>
                  <a:srgbClr val="FF0000"/>
                </a:solidFill>
                <a:latin typeface="Arial Narrow" panose="020B0606020202030204" pitchFamily="34" charset="0"/>
              </a:rPr>
              <a:t>‘normas de papel’</a:t>
            </a:r>
          </a:p>
          <a:p>
            <a:pPr marL="1927225" lvl="4" indent="-457200">
              <a:spcAft>
                <a:spcPts val="300"/>
              </a:spcAft>
              <a:buFont typeface="Wingdings" panose="05000000000000000000" pitchFamily="2" charset="2"/>
              <a:buChar char="ü"/>
              <a:defRPr/>
            </a:pPr>
            <a:r>
              <a:rPr lang="pt-BR" noProof="0" dirty="0">
                <a:latin typeface="Arial Narrow" panose="020B0606020202030204" pitchFamily="34" charset="0"/>
                <a:ea typeface="Calibri" panose="020F0502020204030204" pitchFamily="34" charset="0"/>
              </a:rPr>
              <a:t>Alertadores </a:t>
            </a:r>
            <a:r>
              <a:rPr lang="pt-BR" i="1" noProof="0" dirty="0">
                <a:latin typeface="Arial Narrow" panose="020B0606020202030204" pitchFamily="34" charset="0"/>
                <a:ea typeface="Calibri" panose="020F0502020204030204" pitchFamily="34" charset="0"/>
              </a:rPr>
              <a:t>menosprezados</a:t>
            </a:r>
            <a:r>
              <a:rPr lang="pt-BR" noProof="0" dirty="0">
                <a:latin typeface="Arial Narrow" panose="020B0606020202030204" pitchFamily="34" charset="0"/>
                <a:ea typeface="Calibri" panose="020F0502020204030204" pitchFamily="34" charset="0"/>
              </a:rPr>
              <a:t> em relação a testemunhas e peritos; até mesmo vítimas de crimes</a:t>
            </a:r>
          </a:p>
          <a:p>
            <a:pPr marL="2384425" lvl="5" indent="-457200"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pt-BR" sz="1600" b="1" i="1" noProof="0" dirty="0">
                <a:solidFill>
                  <a:schemeClr val="accent3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UNCTAD: regulamentação opcional pelos países</a:t>
            </a:r>
          </a:p>
          <a:p>
            <a:pPr marL="1012825" lvl="2" indent="-457200"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pt-BR" sz="2000" noProof="0" dirty="0">
                <a:solidFill>
                  <a:srgbClr val="FF0000"/>
                </a:solidFill>
                <a:latin typeface="Arial Narrow" panose="020B0606020202030204" pitchFamily="34" charset="0"/>
              </a:rPr>
              <a:t>Subnotificação</a:t>
            </a:r>
          </a:p>
          <a:p>
            <a:pPr marL="1927225" lvl="4" indent="-457200">
              <a:spcAft>
                <a:spcPts val="300"/>
              </a:spcAft>
              <a:buFont typeface="Wingdings" panose="05000000000000000000" pitchFamily="2" charset="2"/>
              <a:buChar char="ü"/>
              <a:defRPr/>
            </a:pPr>
            <a:r>
              <a:rPr lang="pt-BR" noProof="0" dirty="0">
                <a:solidFill>
                  <a:srgbClr val="FF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Descrédito institucional</a:t>
            </a:r>
          </a:p>
          <a:p>
            <a:pPr marL="1927225" lvl="4" indent="-457200">
              <a:spcAft>
                <a:spcPts val="300"/>
              </a:spcAft>
              <a:buFont typeface="Wingdings" panose="05000000000000000000" pitchFamily="2" charset="2"/>
              <a:buChar char="ü"/>
              <a:defRPr/>
            </a:pPr>
            <a:r>
              <a:rPr lang="pt-BR" noProof="0" dirty="0">
                <a:latin typeface="Arial Narrow" panose="020B0606020202030204" pitchFamily="34" charset="0"/>
                <a:ea typeface="Calibri" panose="020F0502020204030204" pitchFamily="34" charset="0"/>
              </a:rPr>
              <a:t>A natureza estranha e diluída do </a:t>
            </a:r>
            <a:r>
              <a:rPr lang="pt-BR" dirty="0">
                <a:solidFill>
                  <a:srgbClr val="FF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‘</a:t>
            </a:r>
            <a:r>
              <a:rPr lang="pt-BR" noProof="0" dirty="0">
                <a:solidFill>
                  <a:srgbClr val="FF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interesse geral’</a:t>
            </a:r>
            <a:r>
              <a:rPr lang="pt-BR" noProof="0" dirty="0">
                <a:latin typeface="Arial Narrow" panose="020B0606020202030204" pitchFamily="34" charset="0"/>
                <a:ea typeface="Calibri" panose="020F0502020204030204" pitchFamily="34" charset="0"/>
              </a:rPr>
              <a:t>: pouca reprovação social de muitos comportamentos</a:t>
            </a:r>
          </a:p>
          <a:p>
            <a:pPr marL="1012825" lvl="2" indent="-457200"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pt-BR" sz="2000" noProof="0" dirty="0">
                <a:latin typeface="Arial Narrow" panose="020B0606020202030204" pitchFamily="34" charset="0"/>
              </a:rPr>
              <a:t>Dúvidas sobre </a:t>
            </a:r>
            <a:r>
              <a:rPr lang="pt-BR" sz="2000" noProof="0" dirty="0">
                <a:solidFill>
                  <a:srgbClr val="FF0000"/>
                </a:solidFill>
                <a:latin typeface="Arial Narrow" panose="020B0606020202030204" pitchFamily="34" charset="0"/>
              </a:rPr>
              <a:t>onde denunciar</a:t>
            </a:r>
          </a:p>
          <a:p>
            <a:pPr marL="1927225" lvl="4" indent="-457200">
              <a:spcAft>
                <a:spcPts val="300"/>
              </a:spcAft>
              <a:buFont typeface="Wingdings" panose="05000000000000000000" pitchFamily="2" charset="2"/>
              <a:buChar char="ü"/>
              <a:defRPr/>
            </a:pPr>
            <a:r>
              <a:rPr lang="pt-BR" noProof="0" dirty="0">
                <a:latin typeface="Arial Narrow" panose="020B0606020202030204" pitchFamily="34" charset="0"/>
                <a:ea typeface="Calibri" panose="020F0502020204030204" pitchFamily="34" charset="0"/>
              </a:rPr>
              <a:t>Polícia, Ministério Público, juízes, órgãos administrativos, as próprias instituições (canais internos)</a:t>
            </a:r>
          </a:p>
          <a:p>
            <a:pPr marL="1927225" lvl="4" indent="-457200">
              <a:spcAft>
                <a:spcPts val="300"/>
              </a:spcAft>
              <a:buFont typeface="Wingdings" panose="05000000000000000000" pitchFamily="2" charset="2"/>
              <a:buChar char="ü"/>
              <a:defRPr/>
            </a:pPr>
            <a:r>
              <a:rPr lang="pt-BR" noProof="0" dirty="0">
                <a:latin typeface="Arial Narrow" panose="020B0606020202030204" pitchFamily="34" charset="0"/>
                <a:ea typeface="Calibri" panose="020F0502020204030204" pitchFamily="34" charset="0"/>
              </a:rPr>
              <a:t>Todos os locais têm o </a:t>
            </a:r>
            <a:r>
              <a:rPr lang="pt-BR" i="1" noProof="0" dirty="0">
                <a:latin typeface="Arial Narrow" panose="020B0606020202030204" pitchFamily="34" charset="0"/>
                <a:ea typeface="Calibri" panose="020F0502020204030204" pitchFamily="34" charset="0"/>
              </a:rPr>
              <a:t>mesmo valor</a:t>
            </a:r>
            <a:r>
              <a:rPr lang="pt-BR" noProof="0" dirty="0">
                <a:latin typeface="Arial Narrow" panose="020B0606020202030204" pitchFamily="34" charset="0"/>
                <a:ea typeface="Calibri" panose="020F0502020204030204" pitchFamily="34" charset="0"/>
              </a:rPr>
              <a:t>?</a:t>
            </a:r>
          </a:p>
          <a:p>
            <a:pPr marL="1927225" lvl="4" indent="-457200">
              <a:spcAft>
                <a:spcPts val="300"/>
              </a:spcAft>
              <a:buFont typeface="Wingdings" panose="05000000000000000000" pitchFamily="2" charset="2"/>
              <a:buChar char="ü"/>
              <a:defRPr/>
            </a:pPr>
            <a:r>
              <a:rPr lang="pt-BR" noProof="0" dirty="0">
                <a:latin typeface="Arial Narrow" panose="020B0606020202030204" pitchFamily="34" charset="0"/>
                <a:ea typeface="Calibri" panose="020F0502020204030204" pitchFamily="34" charset="0"/>
              </a:rPr>
              <a:t>Diferenças de </a:t>
            </a:r>
            <a:r>
              <a:rPr lang="pt-BR" i="1" noProof="0" dirty="0">
                <a:latin typeface="Arial Narrow" panose="020B0606020202030204" pitchFamily="34" charset="0"/>
                <a:ea typeface="Calibri" panose="020F0502020204030204" pitchFamily="34" charset="0"/>
              </a:rPr>
              <a:t>significado legal</a:t>
            </a:r>
            <a:r>
              <a:rPr lang="pt-BR" noProof="0" dirty="0">
                <a:latin typeface="Arial Narrow" panose="020B0606020202030204" pitchFamily="34" charset="0"/>
                <a:ea typeface="Calibri" panose="020F0502020204030204" pitchFamily="34" charset="0"/>
              </a:rPr>
              <a:t> (direitos, garantias, mecanismos de proteção)?</a:t>
            </a:r>
          </a:p>
          <a:p>
            <a:pPr marL="1012825" lvl="2" indent="-457200"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pt-BR" sz="2000" noProof="0" dirty="0">
                <a:latin typeface="Arial Narrow" panose="020B0606020202030204" pitchFamily="34" charset="0"/>
              </a:rPr>
              <a:t>Dúvidas sobre </a:t>
            </a:r>
            <a:r>
              <a:rPr lang="pt-BR" sz="2000" noProof="0" dirty="0">
                <a:solidFill>
                  <a:srgbClr val="FF0000"/>
                </a:solidFill>
                <a:latin typeface="Arial Narrow" panose="020B0606020202030204" pitchFamily="34" charset="0"/>
              </a:rPr>
              <a:t>como</a:t>
            </a:r>
            <a:r>
              <a:rPr lang="pt-BR" sz="2000" noProof="0" dirty="0">
                <a:latin typeface="Arial Narrow" panose="020B0606020202030204" pitchFamily="34" charset="0"/>
              </a:rPr>
              <a:t> denunciar</a:t>
            </a:r>
          </a:p>
          <a:p>
            <a:pPr marL="1927225" lvl="4" indent="-457200">
              <a:spcAft>
                <a:spcPts val="300"/>
              </a:spcAft>
              <a:buFont typeface="Wingdings" panose="05000000000000000000" pitchFamily="2" charset="2"/>
              <a:buChar char="ü"/>
              <a:defRPr/>
            </a:pPr>
            <a:r>
              <a:rPr lang="pt-BR" noProof="0" dirty="0">
                <a:latin typeface="Arial Narrow" panose="020B0606020202030204" pitchFamily="34" charset="0"/>
                <a:ea typeface="Calibri" panose="020F0502020204030204" pitchFamily="34" charset="0"/>
              </a:rPr>
              <a:t>Verbal</a:t>
            </a:r>
          </a:p>
          <a:p>
            <a:pPr marL="1927225" lvl="4" indent="-457200">
              <a:spcAft>
                <a:spcPts val="300"/>
              </a:spcAft>
              <a:buFont typeface="Wingdings" panose="05000000000000000000" pitchFamily="2" charset="2"/>
              <a:buChar char="ü"/>
              <a:defRPr/>
            </a:pPr>
            <a:r>
              <a:rPr lang="pt-BR" noProof="0" dirty="0">
                <a:latin typeface="Arial Narrow" panose="020B0606020202030204" pitchFamily="34" charset="0"/>
                <a:ea typeface="Calibri" panose="020F0502020204030204" pitchFamily="34" charset="0"/>
              </a:rPr>
              <a:t>Escrita</a:t>
            </a:r>
          </a:p>
          <a:p>
            <a:pPr marL="1927225" lvl="4" indent="-457200">
              <a:spcAft>
                <a:spcPts val="300"/>
              </a:spcAft>
              <a:buFont typeface="Wingdings" panose="05000000000000000000" pitchFamily="2" charset="2"/>
              <a:buChar char="ü"/>
              <a:defRPr/>
            </a:pPr>
            <a:r>
              <a:rPr lang="pt-BR" noProof="0" dirty="0">
                <a:latin typeface="Arial Narrow" panose="020B0606020202030204" pitchFamily="34" charset="0"/>
                <a:ea typeface="Calibri" panose="020F0502020204030204" pitchFamily="34" charset="0"/>
              </a:rPr>
              <a:t>Online? Telefone? Redes sociais?</a:t>
            </a:r>
          </a:p>
          <a:p>
            <a:pPr marL="1927225" lvl="4" indent="-457200">
              <a:spcAft>
                <a:spcPts val="300"/>
              </a:spcAft>
              <a:buFont typeface="Wingdings" panose="05000000000000000000" pitchFamily="2" charset="2"/>
              <a:buChar char="ü"/>
              <a:defRPr/>
            </a:pPr>
            <a:r>
              <a:rPr lang="pt-BR" noProof="0" dirty="0">
                <a:latin typeface="Arial Narrow" panose="020B0606020202030204" pitchFamily="34" charset="0"/>
                <a:ea typeface="Calibri" panose="020F0502020204030204" pitchFamily="34" charset="0"/>
              </a:rPr>
              <a:t>E com/sem ratificação posterior?</a:t>
            </a:r>
          </a:p>
        </p:txBody>
      </p:sp>
      <p:sp>
        <p:nvSpPr>
          <p:cNvPr id="3" name="Text Box 8">
            <a:extLst>
              <a:ext uri="{FF2B5EF4-FFF2-40B4-BE49-F238E27FC236}">
                <a16:creationId xmlns:a16="http://schemas.microsoft.com/office/drawing/2014/main" id="{B88630F3-8397-F585-347B-0381446AE1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0842" y="90005"/>
            <a:ext cx="11521817" cy="67710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pt-BR" sz="2000" b="1" noProof="0" dirty="0">
                <a:solidFill>
                  <a:srgbClr val="FF0000"/>
                </a:solidFill>
                <a:latin typeface="Arial Narrow" panose="020B0606020202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(2/3) </a:t>
            </a:r>
            <a:r>
              <a:rPr lang="pt-BR" sz="3300" b="1" noProof="0" dirty="0">
                <a:solidFill>
                  <a:srgbClr val="FF0000"/>
                </a:solidFill>
                <a:latin typeface="Arial Narrow" panose="020B0606020202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NECESSÁRIO IMPULSO LEGAL, INSTITUCIONAL </a:t>
            </a:r>
            <a:r>
              <a:rPr lang="pt-BR" sz="3300" b="1" dirty="0">
                <a:solidFill>
                  <a:srgbClr val="FF0000"/>
                </a:solidFill>
                <a:latin typeface="Arial Narrow" panose="020B0606020202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</a:t>
            </a:r>
            <a:r>
              <a:rPr lang="pt-BR" sz="3300" b="1" noProof="0" dirty="0">
                <a:solidFill>
                  <a:srgbClr val="FF0000"/>
                </a:solidFill>
                <a:latin typeface="Arial Narrow" panose="020B0606020202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CULTURAL</a:t>
            </a:r>
          </a:p>
          <a:p>
            <a:pPr algn="ctr" eaLnBrk="1" hangingPunct="1">
              <a:defRPr/>
            </a:pPr>
            <a:r>
              <a:rPr lang="pt-BR" sz="500" b="1" noProof="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45659120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7BC3FE5-3EF5-911F-F973-A3ADD129A6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Conector recto 2">
            <a:extLst>
              <a:ext uri="{FF2B5EF4-FFF2-40B4-BE49-F238E27FC236}">
                <a16:creationId xmlns:a16="http://schemas.microsoft.com/office/drawing/2014/main" id="{9362C298-D16C-9378-2A06-ED1532B9360B}"/>
              </a:ext>
            </a:extLst>
          </p:cNvPr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ext Box 3">
            <a:extLst>
              <a:ext uri="{FF2B5EF4-FFF2-40B4-BE49-F238E27FC236}">
                <a16:creationId xmlns:a16="http://schemas.microsoft.com/office/drawing/2014/main" id="{C4B4A89C-70A7-6EB9-5676-7955F5D6F8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9393" y="935198"/>
            <a:ext cx="11933213" cy="40241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58775" indent="-35877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381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indent="0" eaLnBrk="1" hangingPunct="1">
              <a:spcAft>
                <a:spcPts val="300"/>
              </a:spcAft>
              <a:defRPr/>
            </a:pPr>
            <a:endParaRPr lang="pt-BR" sz="2400" b="1" noProof="0" dirty="0">
              <a:latin typeface="Arial Narrow" panose="020B0606020202030204" pitchFamily="34" charset="0"/>
            </a:endParaRPr>
          </a:p>
          <a:p>
            <a:pPr marL="1012825" lvl="2" indent="-457200"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pt-BR" sz="2000" noProof="0" dirty="0">
                <a:solidFill>
                  <a:srgbClr val="FF0000"/>
                </a:solidFill>
                <a:latin typeface="Arial Narrow" panose="020B0606020202030204" pitchFamily="34" charset="0"/>
              </a:rPr>
              <a:t>Direitos, ‘privilégios’ e obrigações</a:t>
            </a:r>
            <a:r>
              <a:rPr lang="pt-BR" sz="2000" noProof="0" dirty="0">
                <a:latin typeface="Arial Narrow" panose="020B0606020202030204" pitchFamily="34" charset="0"/>
              </a:rPr>
              <a:t> como denunciante são </a:t>
            </a:r>
            <a:r>
              <a:rPr lang="pt-BR" sz="2000" i="1" noProof="0" dirty="0">
                <a:solidFill>
                  <a:srgbClr val="FF0000"/>
                </a:solidFill>
                <a:latin typeface="Arial Narrow" panose="020B0606020202030204" pitchFamily="34" charset="0"/>
              </a:rPr>
              <a:t>desconhecidos</a:t>
            </a:r>
          </a:p>
          <a:p>
            <a:pPr marL="1927225" lvl="4" indent="-457200">
              <a:spcAft>
                <a:spcPts val="300"/>
              </a:spcAft>
              <a:buFont typeface="Wingdings" panose="05000000000000000000" pitchFamily="2" charset="2"/>
              <a:buChar char="ü"/>
              <a:defRPr/>
            </a:pPr>
            <a:r>
              <a:rPr lang="pt-BR" noProof="0" dirty="0">
                <a:latin typeface="Arial Narrow" panose="020B0606020202030204" pitchFamily="34" charset="0"/>
                <a:ea typeface="Calibri" panose="020F0502020204030204" pitchFamily="34" charset="0"/>
              </a:rPr>
              <a:t>Direito à informação</a:t>
            </a:r>
          </a:p>
          <a:p>
            <a:pPr marL="1927225" lvl="4" indent="-457200">
              <a:spcAft>
                <a:spcPts val="300"/>
              </a:spcAft>
              <a:buFont typeface="Wingdings" panose="05000000000000000000" pitchFamily="2" charset="2"/>
              <a:buChar char="ü"/>
              <a:defRPr/>
            </a:pPr>
            <a:r>
              <a:rPr lang="pt-BR" noProof="0" dirty="0">
                <a:latin typeface="Arial Narrow" panose="020B0606020202030204" pitchFamily="34" charset="0"/>
                <a:ea typeface="Calibri" panose="020F0502020204030204" pitchFamily="34" charset="0"/>
              </a:rPr>
              <a:t>Posição estruturada de acordo com o nível de risco: identificado/confidencial/anônimo</a:t>
            </a:r>
          </a:p>
          <a:p>
            <a:pPr marL="1927225" lvl="4" indent="-457200">
              <a:spcAft>
                <a:spcPts val="300"/>
              </a:spcAft>
              <a:buFont typeface="Wingdings" panose="05000000000000000000" pitchFamily="2" charset="2"/>
              <a:buChar char="ü"/>
              <a:defRPr/>
            </a:pPr>
            <a:r>
              <a:rPr lang="pt-BR" noProof="0" dirty="0">
                <a:latin typeface="Arial Narrow" panose="020B0606020202030204" pitchFamily="34" charset="0"/>
                <a:ea typeface="Calibri" panose="020F0502020204030204" pitchFamily="34" charset="0"/>
              </a:rPr>
              <a:t>Excessos: acusado de falsa denúncia, difamação…</a:t>
            </a:r>
          </a:p>
          <a:p>
            <a:pPr marL="1012825" lvl="2" indent="-457200"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pt-BR" sz="2000" noProof="0" dirty="0">
                <a:latin typeface="Arial Narrow" panose="020B0606020202030204" pitchFamily="34" charset="0"/>
              </a:rPr>
              <a:t>Não saber </a:t>
            </a:r>
            <a:r>
              <a:rPr lang="pt-BR" sz="2000" noProof="0" dirty="0">
                <a:solidFill>
                  <a:srgbClr val="FF0000"/>
                </a:solidFill>
                <a:latin typeface="Arial Narrow" panose="020B0606020202030204" pitchFamily="34" charset="0"/>
              </a:rPr>
              <a:t>o que denunciar</a:t>
            </a:r>
          </a:p>
          <a:p>
            <a:pPr marL="1927225" lvl="4" indent="-457200">
              <a:spcAft>
                <a:spcPts val="300"/>
              </a:spcAft>
              <a:buFont typeface="Wingdings" panose="05000000000000000000" pitchFamily="2" charset="2"/>
              <a:buChar char="ü"/>
              <a:defRPr/>
            </a:pPr>
            <a:r>
              <a:rPr lang="pt-BR" i="1" noProof="0" dirty="0">
                <a:latin typeface="Arial Narrow" panose="020B0606020202030204" pitchFamily="34" charset="0"/>
                <a:ea typeface="Calibri" panose="020F0502020204030204" pitchFamily="34" charset="0"/>
              </a:rPr>
              <a:t>Suspeitas, indícios, provas...?</a:t>
            </a:r>
          </a:p>
          <a:p>
            <a:pPr marL="1927225" lvl="4" indent="-457200">
              <a:spcAft>
                <a:spcPts val="300"/>
              </a:spcAft>
              <a:buFont typeface="Wingdings" panose="05000000000000000000" pitchFamily="2" charset="2"/>
              <a:buChar char="ü"/>
              <a:defRPr/>
            </a:pPr>
            <a:r>
              <a:rPr lang="pt-BR" i="1" noProof="0" dirty="0">
                <a:latin typeface="Arial Narrow" panose="020B0606020202030204" pitchFamily="34" charset="0"/>
                <a:ea typeface="Calibri" panose="020F0502020204030204" pitchFamily="34" charset="0"/>
              </a:rPr>
              <a:t>É necessário apresentar uma “prova prima facie” para que a denúncia seja admitida?</a:t>
            </a:r>
          </a:p>
          <a:p>
            <a:pPr marL="1927225" lvl="4" indent="-457200">
              <a:spcAft>
                <a:spcPts val="300"/>
              </a:spcAft>
              <a:buFont typeface="Wingdings" panose="05000000000000000000" pitchFamily="2" charset="2"/>
              <a:buChar char="ü"/>
              <a:defRPr/>
            </a:pPr>
            <a:r>
              <a:rPr lang="pt-BR" i="1" noProof="0" dirty="0">
                <a:latin typeface="Arial Narrow" panose="020B0606020202030204" pitchFamily="34" charset="0"/>
                <a:ea typeface="Calibri" panose="020F0502020204030204" pitchFamily="34" charset="0"/>
              </a:rPr>
              <a:t>Os fatos têm de ser qualificados (antiéticos, irregulares, ilegais, ilícitos)?</a:t>
            </a:r>
          </a:p>
          <a:p>
            <a:pPr marL="1927225" lvl="4" indent="-457200">
              <a:spcAft>
                <a:spcPts val="300"/>
              </a:spcAft>
              <a:buFont typeface="Wingdings" panose="05000000000000000000" pitchFamily="2" charset="2"/>
              <a:buChar char="ü"/>
              <a:defRPr/>
            </a:pPr>
            <a:r>
              <a:rPr lang="pt-BR" i="1" noProof="0" dirty="0">
                <a:latin typeface="Arial Narrow" panose="020B0606020202030204" pitchFamily="34" charset="0"/>
                <a:ea typeface="Calibri" panose="020F0502020204030204" pitchFamily="34" charset="0"/>
              </a:rPr>
              <a:t>Com “relevância criminal”?</a:t>
            </a:r>
          </a:p>
          <a:p>
            <a:pPr marL="1012825" lvl="2" indent="-457200"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pt-BR" sz="2000" noProof="0" dirty="0">
                <a:latin typeface="Arial Narrow" panose="020B0606020202030204" pitchFamily="34" charset="0"/>
              </a:rPr>
              <a:t>Foco na </a:t>
            </a:r>
            <a:r>
              <a:rPr lang="pt-BR" sz="2000" noProof="0" dirty="0">
                <a:solidFill>
                  <a:srgbClr val="FF0000"/>
                </a:solidFill>
                <a:latin typeface="Arial Narrow" panose="020B0606020202030204" pitchFamily="34" charset="0"/>
              </a:rPr>
              <a:t>proteção do denunciante</a:t>
            </a:r>
            <a:r>
              <a:rPr lang="pt-BR" sz="2000" noProof="0" dirty="0">
                <a:latin typeface="Arial Narrow" panose="020B0606020202030204" pitchFamily="34" charset="0"/>
              </a:rPr>
              <a:t> em novas estruturas regulatórias</a:t>
            </a:r>
          </a:p>
          <a:p>
            <a:pPr marL="1927225" lvl="4" indent="-457200">
              <a:spcAft>
                <a:spcPts val="300"/>
              </a:spcAft>
              <a:buFont typeface="Wingdings" panose="05000000000000000000" pitchFamily="2" charset="2"/>
              <a:buChar char="ü"/>
              <a:defRPr/>
            </a:pPr>
            <a:r>
              <a:rPr lang="pt-BR" noProof="0" dirty="0">
                <a:latin typeface="Arial Narrow" panose="020B0606020202030204" pitchFamily="34" charset="0"/>
                <a:ea typeface="Calibri" panose="020F0502020204030204" pitchFamily="34" charset="0"/>
              </a:rPr>
              <a:t>Mais alguma coisa, quando elas estão longe de ser eficazes?</a:t>
            </a:r>
          </a:p>
        </p:txBody>
      </p:sp>
    </p:spTree>
    <p:extLst>
      <p:ext uri="{BB962C8B-B14F-4D97-AF65-F5344CB8AC3E}">
        <p14:creationId xmlns:p14="http://schemas.microsoft.com/office/powerpoint/2010/main" val="244854391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202F1FD-A712-1AD0-3929-0F30CB2042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Conector recto 2">
            <a:extLst>
              <a:ext uri="{FF2B5EF4-FFF2-40B4-BE49-F238E27FC236}">
                <a16:creationId xmlns:a16="http://schemas.microsoft.com/office/drawing/2014/main" id="{2E4487B4-2254-790E-6AB8-2EE3BD3ADE34}"/>
              </a:ext>
            </a:extLst>
          </p:cNvPr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ext Box 3">
            <a:extLst>
              <a:ext uri="{FF2B5EF4-FFF2-40B4-BE49-F238E27FC236}">
                <a16:creationId xmlns:a16="http://schemas.microsoft.com/office/drawing/2014/main" id="{BFE1296B-F61D-C51F-E4FC-2972A73DB3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831" y="923475"/>
            <a:ext cx="11933213" cy="58862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58775" indent="-35877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381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514350" indent="-514350" eaLnBrk="1" hangingPunct="1">
              <a:spcAft>
                <a:spcPts val="300"/>
              </a:spcAft>
              <a:buFont typeface="Wingdings" panose="05000000000000000000" pitchFamily="2" charset="2"/>
              <a:buChar char="q"/>
              <a:defRPr/>
            </a:pPr>
            <a:r>
              <a:rPr lang="pt-BR" sz="2400" b="1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Marcos normativos supranacionais e internacionais</a:t>
            </a:r>
          </a:p>
          <a:p>
            <a:pPr marL="1012825" lvl="2" indent="-457200"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pt-BR" sz="2000" noProof="0" dirty="0">
                <a:solidFill>
                  <a:srgbClr val="FF0000"/>
                </a:solidFill>
                <a:latin typeface="Arial Narrow" panose="020B0606020202030204" pitchFamily="34" charset="0"/>
              </a:rPr>
              <a:t>Nações Unidas</a:t>
            </a:r>
            <a:r>
              <a:rPr lang="pt-BR" sz="2000" noProof="0" dirty="0">
                <a:latin typeface="Arial Narrow" panose="020B0606020202030204" pitchFamily="34" charset="0"/>
              </a:rPr>
              <a:t> (UNCAC 2003)</a:t>
            </a:r>
          </a:p>
          <a:p>
            <a:pPr marL="1927225" lvl="4" indent="-457200">
              <a:spcAft>
                <a:spcPts val="300"/>
              </a:spcAft>
              <a:buFont typeface="Wingdings" panose="05000000000000000000" pitchFamily="2" charset="2"/>
              <a:buChar char="ü"/>
              <a:defRPr/>
            </a:pPr>
            <a:r>
              <a:rPr lang="pt-BR" i="1" noProof="0" dirty="0">
                <a:solidFill>
                  <a:srgbClr val="FF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Soft </a:t>
            </a:r>
            <a:r>
              <a:rPr lang="pt-BR" i="1" noProof="0" dirty="0" err="1">
                <a:solidFill>
                  <a:srgbClr val="FF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law</a:t>
            </a:r>
            <a:r>
              <a:rPr lang="pt-BR" noProof="0" dirty="0">
                <a:latin typeface="Arial Narrow" panose="020B0606020202030204" pitchFamily="34" charset="0"/>
                <a:ea typeface="Calibri" panose="020F0502020204030204" pitchFamily="34" charset="0"/>
              </a:rPr>
              <a:t>: considerar o estabelecimento de medidas de proteção a denunciantes (art. 33)</a:t>
            </a:r>
          </a:p>
          <a:p>
            <a:pPr marL="1927225" lvl="4" indent="-457200">
              <a:spcAft>
                <a:spcPts val="300"/>
              </a:spcAft>
              <a:buFont typeface="Wingdings" panose="05000000000000000000" pitchFamily="2" charset="2"/>
              <a:buChar char="ü"/>
              <a:defRPr/>
            </a:pPr>
            <a:r>
              <a:rPr lang="pt-BR" noProof="0" dirty="0">
                <a:latin typeface="Arial Narrow" panose="020B0606020202030204" pitchFamily="34" charset="0"/>
                <a:ea typeface="Calibri" panose="020F0502020204030204" pitchFamily="34" charset="0"/>
              </a:rPr>
              <a:t>Participação da </a:t>
            </a:r>
            <a:r>
              <a:rPr lang="pt-BR" noProof="0" dirty="0">
                <a:solidFill>
                  <a:srgbClr val="FF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sociedade civil</a:t>
            </a:r>
            <a:r>
              <a:rPr lang="pt-BR" noProof="0" dirty="0">
                <a:latin typeface="Arial Narrow" panose="020B0606020202030204" pitchFamily="34" charset="0"/>
                <a:ea typeface="Calibri" panose="020F0502020204030204" pitchFamily="34" charset="0"/>
              </a:rPr>
              <a:t> (art. 13)</a:t>
            </a:r>
          </a:p>
          <a:p>
            <a:pPr marL="1927225" lvl="4" indent="-457200">
              <a:spcAft>
                <a:spcPts val="300"/>
              </a:spcAft>
              <a:buFont typeface="Wingdings" panose="05000000000000000000" pitchFamily="2" charset="2"/>
              <a:buChar char="ü"/>
              <a:defRPr/>
            </a:pPr>
            <a:r>
              <a:rPr lang="pt-BR" noProof="0" dirty="0">
                <a:solidFill>
                  <a:srgbClr val="FF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Códigos de conduta para funcionários públicos</a:t>
            </a:r>
            <a:r>
              <a:rPr lang="pt-BR" noProof="0" dirty="0">
                <a:latin typeface="Arial Narrow" panose="020B0606020202030204" pitchFamily="34" charset="0"/>
                <a:ea typeface="Calibri" panose="020F0502020204030204" pitchFamily="34" charset="0"/>
              </a:rPr>
              <a:t>, incentivados a denunciar (art. 8)</a:t>
            </a:r>
          </a:p>
          <a:p>
            <a:pPr marL="1012825" lvl="2" indent="-457200"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pt-BR" sz="2000" noProof="0" dirty="0">
                <a:solidFill>
                  <a:srgbClr val="FF0000"/>
                </a:solidFill>
                <a:latin typeface="Arial Narrow" panose="020B0606020202030204" pitchFamily="34" charset="0"/>
              </a:rPr>
              <a:t>OCDE</a:t>
            </a:r>
          </a:p>
          <a:p>
            <a:pPr marL="1927225" lvl="4" indent="-457200">
              <a:spcAft>
                <a:spcPts val="300"/>
              </a:spcAft>
              <a:buFont typeface="Wingdings" panose="05000000000000000000" pitchFamily="2" charset="2"/>
              <a:buChar char="ü"/>
              <a:defRPr/>
            </a:pPr>
            <a:r>
              <a:rPr lang="pt-BR" noProof="0" dirty="0">
                <a:latin typeface="Arial Narrow" panose="020B0606020202030204" pitchFamily="34" charset="0"/>
                <a:ea typeface="Calibri" panose="020F0502020204030204" pitchFamily="34" charset="0"/>
              </a:rPr>
              <a:t>Convenção Antissuborno (1997)</a:t>
            </a:r>
          </a:p>
          <a:p>
            <a:pPr marL="1927225" lvl="4" indent="-457200">
              <a:spcAft>
                <a:spcPts val="300"/>
              </a:spcAft>
              <a:buFont typeface="Wingdings" panose="05000000000000000000" pitchFamily="2" charset="2"/>
              <a:buChar char="ü"/>
              <a:defRPr/>
            </a:pPr>
            <a:r>
              <a:rPr lang="pt-BR" noProof="0" dirty="0">
                <a:latin typeface="Arial Narrow" panose="020B0606020202030204" pitchFamily="34" charset="0"/>
                <a:ea typeface="Calibri" panose="020F0502020204030204" pitchFamily="34" charset="0"/>
              </a:rPr>
              <a:t>Recomendação Antissuborno (2009/2021)</a:t>
            </a:r>
          </a:p>
          <a:p>
            <a:pPr marL="1927225" lvl="4" indent="-457200">
              <a:spcAft>
                <a:spcPts val="300"/>
              </a:spcAft>
              <a:buFont typeface="Wingdings" panose="05000000000000000000" pitchFamily="2" charset="2"/>
              <a:buChar char="ü"/>
              <a:defRPr/>
            </a:pPr>
            <a:r>
              <a:rPr lang="pt-BR" noProof="0" dirty="0">
                <a:latin typeface="Arial Narrow" panose="020B0606020202030204" pitchFamily="34" charset="0"/>
                <a:ea typeface="Calibri" panose="020F0502020204030204" pitchFamily="34" charset="0"/>
              </a:rPr>
              <a:t>Recomendação sobre Integridade Pública (2017)</a:t>
            </a:r>
          </a:p>
          <a:p>
            <a:pPr marL="1927225" lvl="4" indent="-457200">
              <a:spcAft>
                <a:spcPts val="300"/>
              </a:spcAft>
              <a:buFont typeface="Wingdings" panose="05000000000000000000" pitchFamily="2" charset="2"/>
              <a:buChar char="ü"/>
              <a:defRPr/>
            </a:pPr>
            <a:r>
              <a:rPr lang="pt-BR" noProof="0" dirty="0">
                <a:latin typeface="Arial Narrow" panose="020B0606020202030204" pitchFamily="34" charset="0"/>
                <a:ea typeface="Calibri" panose="020F0502020204030204" pitchFamily="34" charset="0"/>
              </a:rPr>
              <a:t>Princípios: </a:t>
            </a:r>
            <a:r>
              <a:rPr lang="pt-BR" noProof="0" dirty="0">
                <a:solidFill>
                  <a:srgbClr val="FF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canais claros e seguros</a:t>
            </a:r>
            <a:r>
              <a:rPr lang="pt-BR" noProof="0" dirty="0">
                <a:latin typeface="Arial Narrow" panose="020B0606020202030204" pitchFamily="34" charset="0"/>
                <a:ea typeface="Calibri" panose="020F0502020204030204" pitchFamily="34" charset="0"/>
              </a:rPr>
              <a:t> + </a:t>
            </a:r>
            <a:r>
              <a:rPr lang="pt-BR" noProof="0" dirty="0">
                <a:solidFill>
                  <a:srgbClr val="FF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proteção abrangente</a:t>
            </a:r>
            <a:r>
              <a:rPr lang="pt-BR" noProof="0" dirty="0">
                <a:latin typeface="Arial Narrow" panose="020B0606020202030204" pitchFamily="34" charset="0"/>
                <a:ea typeface="Calibri" panose="020F0502020204030204" pitchFamily="34" charset="0"/>
              </a:rPr>
              <a:t> + </a:t>
            </a:r>
            <a:r>
              <a:rPr lang="pt-BR" noProof="0" dirty="0">
                <a:solidFill>
                  <a:srgbClr val="FF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conscientização</a:t>
            </a:r>
          </a:p>
          <a:p>
            <a:pPr marL="1012825" lvl="2" indent="-457200"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pt-BR" sz="2000" noProof="0" dirty="0">
                <a:solidFill>
                  <a:srgbClr val="FF0000"/>
                </a:solidFill>
                <a:latin typeface="Arial Narrow" panose="020B0606020202030204" pitchFamily="34" charset="0"/>
              </a:rPr>
              <a:t>G20</a:t>
            </a:r>
          </a:p>
          <a:p>
            <a:pPr marL="1927225" lvl="4" indent="-457200">
              <a:spcAft>
                <a:spcPts val="300"/>
              </a:spcAft>
              <a:buFont typeface="Wingdings" panose="05000000000000000000" pitchFamily="2" charset="2"/>
              <a:buChar char="ü"/>
              <a:defRPr/>
            </a:pPr>
            <a:r>
              <a:rPr lang="pt-BR" i="1" noProof="0" dirty="0">
                <a:latin typeface="Arial Narrow" panose="020B0606020202030204" pitchFamily="34" charset="0"/>
                <a:ea typeface="Calibri" panose="020F0502020204030204" pitchFamily="34" charset="0"/>
              </a:rPr>
              <a:t>G20 High-</a:t>
            </a:r>
            <a:r>
              <a:rPr lang="pt-BR" i="1" noProof="0" dirty="0" err="1">
                <a:latin typeface="Arial Narrow" panose="020B0606020202030204" pitchFamily="34" charset="0"/>
                <a:ea typeface="Calibri" panose="020F0502020204030204" pitchFamily="34" charset="0"/>
              </a:rPr>
              <a:t>Level</a:t>
            </a:r>
            <a:r>
              <a:rPr lang="pt-BR" i="1" noProof="0" dirty="0">
                <a:latin typeface="Arial Narrow" panose="020B0606020202030204" pitchFamily="34" charset="0"/>
                <a:ea typeface="Calibri" panose="020F0502020204030204" pitchFamily="34" charset="0"/>
              </a:rPr>
              <a:t> </a:t>
            </a:r>
            <a:r>
              <a:rPr lang="pt-BR" i="1" noProof="0" dirty="0" err="1">
                <a:latin typeface="Arial Narrow" panose="020B0606020202030204" pitchFamily="34" charset="0"/>
                <a:ea typeface="Calibri" panose="020F0502020204030204" pitchFamily="34" charset="0"/>
              </a:rPr>
              <a:t>Principles</a:t>
            </a:r>
            <a:r>
              <a:rPr lang="pt-BR" i="1" noProof="0" dirty="0">
                <a:latin typeface="Arial Narrow" panose="020B0606020202030204" pitchFamily="34" charset="0"/>
                <a:ea typeface="Calibri" panose="020F0502020204030204" pitchFamily="34" charset="0"/>
              </a:rPr>
              <a:t> for </a:t>
            </a:r>
            <a:r>
              <a:rPr lang="pt-BR" i="1" noProof="0" dirty="0" err="1">
                <a:latin typeface="Arial Narrow" panose="020B0606020202030204" pitchFamily="34" charset="0"/>
                <a:ea typeface="Calibri" panose="020F0502020204030204" pitchFamily="34" charset="0"/>
              </a:rPr>
              <a:t>the</a:t>
            </a:r>
            <a:r>
              <a:rPr lang="pt-BR" i="1" noProof="0" dirty="0">
                <a:latin typeface="Arial Narrow" panose="020B0606020202030204" pitchFamily="34" charset="0"/>
                <a:ea typeface="Calibri" panose="020F0502020204030204" pitchFamily="34" charset="0"/>
              </a:rPr>
              <a:t> </a:t>
            </a:r>
            <a:r>
              <a:rPr lang="pt-BR" i="1" noProof="0" dirty="0" err="1">
                <a:latin typeface="Arial Narrow" panose="020B0606020202030204" pitchFamily="34" charset="0"/>
                <a:ea typeface="Calibri" panose="020F0502020204030204" pitchFamily="34" charset="0"/>
              </a:rPr>
              <a:t>Effective</a:t>
            </a:r>
            <a:r>
              <a:rPr lang="pt-BR" i="1" noProof="0" dirty="0">
                <a:latin typeface="Arial Narrow" panose="020B0606020202030204" pitchFamily="34" charset="0"/>
                <a:ea typeface="Calibri" panose="020F0502020204030204" pitchFamily="34" charset="0"/>
              </a:rPr>
              <a:t> </a:t>
            </a:r>
            <a:r>
              <a:rPr lang="pt-BR" i="1" noProof="0" dirty="0" err="1">
                <a:latin typeface="Arial Narrow" panose="020B0606020202030204" pitchFamily="34" charset="0"/>
                <a:ea typeface="Calibri" panose="020F0502020204030204" pitchFamily="34" charset="0"/>
              </a:rPr>
              <a:t>Protection</a:t>
            </a:r>
            <a:r>
              <a:rPr lang="pt-BR" i="1" noProof="0" dirty="0">
                <a:latin typeface="Arial Narrow" panose="020B0606020202030204" pitchFamily="34" charset="0"/>
                <a:ea typeface="Calibri" panose="020F0502020204030204" pitchFamily="34" charset="0"/>
              </a:rPr>
              <a:t> </a:t>
            </a:r>
            <a:r>
              <a:rPr lang="pt-BR" i="1" noProof="0" dirty="0" err="1">
                <a:latin typeface="Arial Narrow" panose="020B0606020202030204" pitchFamily="34" charset="0"/>
                <a:ea typeface="Calibri" panose="020F0502020204030204" pitchFamily="34" charset="0"/>
              </a:rPr>
              <a:t>of</a:t>
            </a:r>
            <a:r>
              <a:rPr lang="pt-BR" i="1" noProof="0" dirty="0">
                <a:latin typeface="Arial Narrow" panose="020B0606020202030204" pitchFamily="34" charset="0"/>
                <a:ea typeface="Calibri" panose="020F0502020204030204" pitchFamily="34" charset="0"/>
              </a:rPr>
              <a:t> </a:t>
            </a:r>
            <a:r>
              <a:rPr lang="pt-BR" i="1" noProof="0" dirty="0" err="1">
                <a:latin typeface="Arial Narrow" panose="020B0606020202030204" pitchFamily="34" charset="0"/>
                <a:ea typeface="Calibri" panose="020F0502020204030204" pitchFamily="34" charset="0"/>
              </a:rPr>
              <a:t>Whistleblowers</a:t>
            </a:r>
            <a:r>
              <a:rPr lang="pt-BR" noProof="0" dirty="0">
                <a:latin typeface="Arial Narrow" panose="020B0606020202030204" pitchFamily="34" charset="0"/>
                <a:ea typeface="Calibri" panose="020F0502020204030204" pitchFamily="34" charset="0"/>
              </a:rPr>
              <a:t> (2012)</a:t>
            </a:r>
          </a:p>
          <a:p>
            <a:pPr marL="2384425" lvl="5" indent="-457200"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pt-BR" sz="1600" i="1" noProof="0" dirty="0">
                <a:solidFill>
                  <a:srgbClr val="FF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Não é juridicamente vinculativo</a:t>
            </a:r>
          </a:p>
          <a:p>
            <a:pPr marL="2384425" lvl="5" indent="-457200"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pt-BR" sz="1600" i="1" noProof="0" dirty="0">
                <a:latin typeface="Arial Narrow" panose="020B0606020202030204" pitchFamily="34" charset="0"/>
                <a:ea typeface="Calibri" panose="020F0502020204030204" pitchFamily="34" charset="0"/>
              </a:rPr>
              <a:t>Consideração de </a:t>
            </a:r>
            <a:r>
              <a:rPr lang="pt-BR" sz="1600" noProof="0" dirty="0">
                <a:latin typeface="Arial Narrow" panose="020B0606020202030204" pitchFamily="34" charset="0"/>
                <a:ea typeface="Calibri" panose="020F0502020204030204" pitchFamily="34" charset="0"/>
              </a:rPr>
              <a:t>incentivos (não necessariamente financeiros) para encorajar a denúncia de irregularidades</a:t>
            </a:r>
          </a:p>
          <a:p>
            <a:pPr marL="1927225" lvl="4" indent="-457200">
              <a:spcAft>
                <a:spcPts val="300"/>
              </a:spcAft>
              <a:buFont typeface="Wingdings" panose="05000000000000000000" pitchFamily="2" charset="2"/>
              <a:buChar char="ü"/>
              <a:defRPr/>
            </a:pPr>
            <a:r>
              <a:rPr lang="pt-BR" noProof="0" dirty="0">
                <a:latin typeface="Arial Narrow" panose="020B0606020202030204" pitchFamily="34" charset="0"/>
                <a:ea typeface="Calibri" panose="020F0502020204030204" pitchFamily="34" charset="0"/>
              </a:rPr>
              <a:t>Planos de ação anticorrupção (periódicos)</a:t>
            </a:r>
          </a:p>
          <a:p>
            <a:pPr marL="1927225" lvl="4" indent="-457200">
              <a:spcAft>
                <a:spcPts val="300"/>
              </a:spcAft>
              <a:buFont typeface="Wingdings" panose="05000000000000000000" pitchFamily="2" charset="2"/>
              <a:buChar char="ü"/>
              <a:defRPr/>
            </a:pPr>
            <a:r>
              <a:rPr lang="pt-BR" noProof="0" dirty="0">
                <a:latin typeface="Arial Narrow" panose="020B0606020202030204" pitchFamily="34" charset="0"/>
                <a:ea typeface="Calibri" panose="020F0502020204030204" pitchFamily="34" charset="0"/>
              </a:rPr>
              <a:t>Incentivo à implementação nacional</a:t>
            </a:r>
          </a:p>
          <a:p>
            <a:pPr marL="1927225" lvl="4" indent="-457200">
              <a:spcAft>
                <a:spcPts val="300"/>
              </a:spcAft>
              <a:buFont typeface="Wingdings" panose="05000000000000000000" pitchFamily="2" charset="2"/>
              <a:buChar char="ü"/>
              <a:defRPr/>
            </a:pPr>
            <a:r>
              <a:rPr lang="pt-BR" noProof="0" dirty="0">
                <a:solidFill>
                  <a:srgbClr val="FF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Colaboração com organizações internacionais</a:t>
            </a:r>
            <a:r>
              <a:rPr lang="pt-BR" noProof="0" dirty="0">
                <a:latin typeface="Arial Narrow" panose="020B0606020202030204" pitchFamily="34" charset="0"/>
                <a:ea typeface="Calibri" panose="020F0502020204030204" pitchFamily="34" charset="0"/>
              </a:rPr>
              <a:t> (UNODC, OCDE)</a:t>
            </a:r>
          </a:p>
          <a:p>
            <a:pPr marL="1012825" lvl="2" indent="-457200"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pt-BR" sz="2000" noProof="0" dirty="0">
                <a:solidFill>
                  <a:srgbClr val="FF0000"/>
                </a:solidFill>
                <a:latin typeface="Arial Narrow" panose="020B0606020202030204" pitchFamily="34" charset="0"/>
              </a:rPr>
              <a:t>União Europeia</a:t>
            </a:r>
          </a:p>
        </p:txBody>
      </p:sp>
    </p:spTree>
    <p:extLst>
      <p:ext uri="{BB962C8B-B14F-4D97-AF65-F5344CB8AC3E}">
        <p14:creationId xmlns:p14="http://schemas.microsoft.com/office/powerpoint/2010/main" val="66609509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9044BAE-611C-C4BB-00B1-E9130EFC0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Conector recto 2">
            <a:extLst>
              <a:ext uri="{FF2B5EF4-FFF2-40B4-BE49-F238E27FC236}">
                <a16:creationId xmlns:a16="http://schemas.microsoft.com/office/drawing/2014/main" id="{9E17390E-D83A-027A-91CD-425323FBA6E9}"/>
              </a:ext>
            </a:extLst>
          </p:cNvPr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ext Box 3">
            <a:extLst>
              <a:ext uri="{FF2B5EF4-FFF2-40B4-BE49-F238E27FC236}">
                <a16:creationId xmlns:a16="http://schemas.microsoft.com/office/drawing/2014/main" id="{CA69BBD6-0FEB-5775-39CF-4102BBD842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831" y="923475"/>
            <a:ext cx="11933213" cy="5732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58775" indent="-35877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381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514350" indent="-514350" eaLnBrk="1" hangingPunct="1">
              <a:spcAft>
                <a:spcPts val="300"/>
              </a:spcAft>
              <a:buFont typeface="Wingdings" panose="05000000000000000000" pitchFamily="2" charset="2"/>
              <a:buChar char="q"/>
              <a:defRPr/>
            </a:pPr>
            <a:r>
              <a:rPr lang="pt-BR" sz="2400" b="1" noProof="0" dirty="0">
                <a:solidFill>
                  <a:srgbClr val="FF0000"/>
                </a:solidFill>
                <a:latin typeface="Arial Narrow" panose="020B0606020202030204" pitchFamily="34" charset="0"/>
              </a:rPr>
              <a:t>União Europeia como referência global: Diretiva 2019/1937</a:t>
            </a:r>
          </a:p>
          <a:p>
            <a:pPr marL="1012825" lvl="2" indent="-457200"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pt-BR" sz="2000" noProof="0" dirty="0">
                <a:solidFill>
                  <a:srgbClr val="FF0000"/>
                </a:solidFill>
                <a:latin typeface="Arial Narrow" panose="020B0606020202030204" pitchFamily="34" charset="0"/>
              </a:rPr>
              <a:t>Âmbito material</a:t>
            </a:r>
            <a:r>
              <a:rPr lang="pt-BR" sz="2000" noProof="0" dirty="0">
                <a:latin typeface="Arial Narrow" panose="020B0606020202030204" pitchFamily="34" charset="0"/>
              </a:rPr>
              <a:t>: reclamações sobre violações da legislação da UE em áreas-chave: contratos públicos, serviços financeiros, segurança de produtos, meio ambiente, saúde pública, proteção de dados, tributação corporativa, etc.</a:t>
            </a:r>
          </a:p>
          <a:p>
            <a:pPr marL="1012825" lvl="2" indent="-457200"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pt-BR" sz="2000" noProof="0" dirty="0">
                <a:solidFill>
                  <a:srgbClr val="FF0000"/>
                </a:solidFill>
                <a:latin typeface="Arial Narrow" panose="020B0606020202030204" pitchFamily="34" charset="0"/>
              </a:rPr>
              <a:t>Âmbito pessoal</a:t>
            </a:r>
            <a:r>
              <a:rPr lang="pt-BR" sz="2000" noProof="0" dirty="0">
                <a:latin typeface="Arial Narrow" panose="020B0606020202030204" pitchFamily="34" charset="0"/>
              </a:rPr>
              <a:t>: funcionários (definidos de forma ampla, incluindo autônomos, voluntários, estagiários, acionistas, contratados/funcionários de fornecedores), inclusive antes do início do vínculo empregatício (candidatos) ou após o término do mesmo</a:t>
            </a:r>
          </a:p>
          <a:p>
            <a:pPr marL="1012825" lvl="2" indent="-457200"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pt-BR" sz="2000" noProof="0" dirty="0">
                <a:solidFill>
                  <a:srgbClr val="FF0000"/>
                </a:solidFill>
                <a:latin typeface="Arial Narrow" panose="020B0606020202030204" pitchFamily="34" charset="0"/>
              </a:rPr>
              <a:t>Canais internos de denúncia</a:t>
            </a:r>
            <a:r>
              <a:rPr lang="pt-BR" sz="2000" noProof="0" dirty="0">
                <a:latin typeface="Arial Narrow" panose="020B0606020202030204" pitchFamily="34" charset="0"/>
              </a:rPr>
              <a:t>: empresas com mais de 50 funcionários e todas as entidades do setor público com canais internos de denúncia seguros e confidenciais</a:t>
            </a:r>
          </a:p>
          <a:p>
            <a:pPr marL="1012825" lvl="2" indent="-457200"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pt-BR" sz="2000" noProof="0" dirty="0">
                <a:solidFill>
                  <a:srgbClr val="FF0000"/>
                </a:solidFill>
                <a:latin typeface="Arial Narrow" panose="020B0606020202030204" pitchFamily="34" charset="0"/>
              </a:rPr>
              <a:t>Canais externos independentes</a:t>
            </a:r>
          </a:p>
          <a:p>
            <a:pPr marL="1012825" lvl="2" indent="-457200"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pt-BR" sz="2000" noProof="0" dirty="0">
                <a:solidFill>
                  <a:srgbClr val="FF0000"/>
                </a:solidFill>
                <a:latin typeface="Arial Narrow" panose="020B0606020202030204" pitchFamily="34" charset="0"/>
              </a:rPr>
              <a:t>Procedimentos</a:t>
            </a:r>
            <a:r>
              <a:rPr lang="pt-BR" sz="2000" noProof="0" dirty="0">
                <a:latin typeface="Arial Narrow" panose="020B0606020202030204" pitchFamily="34" charset="0"/>
              </a:rPr>
              <a:t> </a:t>
            </a:r>
            <a:r>
              <a:rPr lang="pt-BR" sz="2000" i="1" noProof="0" dirty="0">
                <a:latin typeface="Arial Narrow" panose="020B0606020202030204" pitchFamily="34" charset="0"/>
              </a:rPr>
              <a:t>claros</a:t>
            </a:r>
            <a:r>
              <a:rPr lang="pt-BR" sz="2000" noProof="0" dirty="0">
                <a:latin typeface="Arial Narrow" panose="020B0606020202030204" pitchFamily="34" charset="0"/>
              </a:rPr>
              <a:t> e </a:t>
            </a:r>
            <a:r>
              <a:rPr lang="pt-BR" sz="2000" i="1" noProof="0" dirty="0">
                <a:latin typeface="Arial Narrow" panose="020B0606020202030204" pitchFamily="34" charset="0"/>
              </a:rPr>
              <a:t>rápidos</a:t>
            </a:r>
            <a:r>
              <a:rPr lang="pt-BR" sz="2000" noProof="0" dirty="0">
                <a:latin typeface="Arial Narrow" panose="020B0606020202030204" pitchFamily="34" charset="0"/>
              </a:rPr>
              <a:t> (prazos definidos)</a:t>
            </a:r>
          </a:p>
          <a:p>
            <a:pPr marL="1012825" lvl="2" indent="-457200"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pt-BR" sz="2000" noProof="0" dirty="0">
                <a:solidFill>
                  <a:srgbClr val="FF0000"/>
                </a:solidFill>
                <a:latin typeface="Arial Narrow" panose="020B0606020202030204" pitchFamily="34" charset="0"/>
              </a:rPr>
              <a:t>Proibição</a:t>
            </a:r>
            <a:r>
              <a:rPr lang="pt-BR" sz="2000" noProof="0" dirty="0">
                <a:latin typeface="Arial Narrow" panose="020B0606020202030204" pitchFamily="34" charset="0"/>
              </a:rPr>
              <a:t> explícita de qualquer forma de </a:t>
            </a:r>
            <a:r>
              <a:rPr lang="pt-BR" sz="2000" noProof="0" dirty="0">
                <a:solidFill>
                  <a:srgbClr val="FF0000"/>
                </a:solidFill>
                <a:latin typeface="Arial Narrow" panose="020B0606020202030204" pitchFamily="34" charset="0"/>
              </a:rPr>
              <a:t>retaliação</a:t>
            </a:r>
          </a:p>
          <a:p>
            <a:pPr marL="1012825" lvl="2" indent="-457200"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pt-BR" sz="2000" noProof="0" dirty="0">
                <a:solidFill>
                  <a:srgbClr val="FF0000"/>
                </a:solidFill>
                <a:latin typeface="Arial Narrow" panose="020B0606020202030204" pitchFamily="34" charset="0"/>
              </a:rPr>
              <a:t>Medidas de apoio</a:t>
            </a:r>
            <a:r>
              <a:rPr lang="pt-BR" sz="2000" noProof="0" dirty="0">
                <a:latin typeface="Arial Narrow" panose="020B0606020202030204" pitchFamily="34" charset="0"/>
              </a:rPr>
              <a:t>: informações e aconselhamento gratuitos, assistência jurídica em processos criminais/civis, possível apoio financeiro e psicológico</a:t>
            </a:r>
          </a:p>
          <a:p>
            <a:pPr marL="1012825" lvl="2" indent="-457200"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pt-BR" sz="2000" noProof="0" dirty="0">
                <a:solidFill>
                  <a:srgbClr val="FF0000"/>
                </a:solidFill>
                <a:latin typeface="Arial Narrow" panose="020B0606020202030204" pitchFamily="34" charset="0"/>
              </a:rPr>
              <a:t>Confidencialidade garantida</a:t>
            </a:r>
            <a:r>
              <a:rPr lang="pt-BR" sz="2000" noProof="0" dirty="0">
                <a:latin typeface="Arial Narrow" panose="020B0606020202030204" pitchFamily="34" charset="0"/>
              </a:rPr>
              <a:t>: a identidade do denunciante deve ser protegida, exceto com consentimento ou solicitação legal justificada</a:t>
            </a:r>
          </a:p>
          <a:p>
            <a:pPr marL="1012825" lvl="2" indent="-457200"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pt-BR" sz="2000" noProof="0" dirty="0">
                <a:solidFill>
                  <a:srgbClr val="FF0000"/>
                </a:solidFill>
                <a:latin typeface="Arial Narrow" panose="020B0606020202030204" pitchFamily="34" charset="0"/>
              </a:rPr>
              <a:t>Sanções</a:t>
            </a:r>
            <a:r>
              <a:rPr lang="pt-BR" sz="2000" noProof="0" dirty="0">
                <a:latin typeface="Arial Narrow" panose="020B0606020202030204" pitchFamily="34" charset="0"/>
              </a:rPr>
              <a:t>: Os Estados-Membros devem prever sanções eficazes, proporcionais e dissuasivas para aqueles que obstruírem a denúncia ou retaliarem</a:t>
            </a:r>
          </a:p>
        </p:txBody>
      </p:sp>
    </p:spTree>
    <p:extLst>
      <p:ext uri="{BB962C8B-B14F-4D97-AF65-F5344CB8AC3E}">
        <p14:creationId xmlns:p14="http://schemas.microsoft.com/office/powerpoint/2010/main" val="370313962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DFFE4B7-BDB4-774F-4FDB-12E407888B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8F2981C7-96EC-E5B3-BFE8-5E7FAEBA7DE5}"/>
              </a:ext>
            </a:extLst>
          </p:cNvPr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ext Box 3">
            <a:extLst>
              <a:ext uri="{FF2B5EF4-FFF2-40B4-BE49-F238E27FC236}">
                <a16:creationId xmlns:a16="http://schemas.microsoft.com/office/drawing/2014/main" id="{76398C40-2C45-4593-1F9F-DA9383CF55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831" y="923475"/>
            <a:ext cx="11933213" cy="57477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58775" indent="-35877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381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514350" indent="-514350" eaLnBrk="1" hangingPunct="1">
              <a:spcAft>
                <a:spcPts val="300"/>
              </a:spcAft>
              <a:buFont typeface="Wingdings" panose="05000000000000000000" pitchFamily="2" charset="2"/>
              <a:buChar char="q"/>
              <a:defRPr/>
            </a:pPr>
            <a:r>
              <a:rPr lang="pt-BR" sz="2400" b="1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Exemplos contrastantes para a tomada de decisões nacionais</a:t>
            </a:r>
          </a:p>
          <a:p>
            <a:pPr marL="1012825" lvl="2" indent="-457200"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pt-BR" sz="2000" noProof="0" dirty="0">
                <a:latin typeface="Arial Narrow" panose="020B0606020202030204" pitchFamily="34" charset="0"/>
              </a:rPr>
              <a:t>Noruega: 70% dos cidadãos </a:t>
            </a:r>
            <a:r>
              <a:rPr lang="pt-BR" sz="2000" i="1" noProof="0" dirty="0">
                <a:solidFill>
                  <a:srgbClr val="FF0000"/>
                </a:solidFill>
                <a:latin typeface="Arial Narrow" panose="020B0606020202030204" pitchFamily="34" charset="0"/>
              </a:rPr>
              <a:t>confiam</a:t>
            </a:r>
            <a:r>
              <a:rPr lang="pt-BR" sz="2000" noProof="0" dirty="0">
                <a:latin typeface="Arial Narrow" panose="020B0606020202030204" pitchFamily="34" charset="0"/>
              </a:rPr>
              <a:t> nos </a:t>
            </a:r>
            <a:r>
              <a:rPr lang="pt-BR" sz="2000" noProof="0" dirty="0">
                <a:solidFill>
                  <a:srgbClr val="FF0000"/>
                </a:solidFill>
                <a:latin typeface="Arial Narrow" panose="020B0606020202030204" pitchFamily="34" charset="0"/>
              </a:rPr>
              <a:t>canais de comunicação</a:t>
            </a:r>
            <a:r>
              <a:rPr lang="pt-BR" sz="2000" noProof="0" dirty="0">
                <a:latin typeface="Arial Narrow" panose="020B0606020202030204" pitchFamily="34" charset="0"/>
              </a:rPr>
              <a:t>. Brasil: 22%</a:t>
            </a:r>
          </a:p>
          <a:p>
            <a:pPr marL="1012825" lvl="2" indent="-457200"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pt-BR" sz="2000" noProof="0" dirty="0">
                <a:latin typeface="Arial Narrow" panose="020B0606020202030204" pitchFamily="34" charset="0"/>
              </a:rPr>
              <a:t>França: Lei </a:t>
            </a:r>
            <a:r>
              <a:rPr lang="pt-BR" sz="2000" noProof="0" dirty="0" err="1">
                <a:latin typeface="Arial Narrow" panose="020B0606020202030204" pitchFamily="34" charset="0"/>
              </a:rPr>
              <a:t>Sapin</a:t>
            </a:r>
            <a:r>
              <a:rPr lang="pt-BR" sz="2000" noProof="0" dirty="0">
                <a:latin typeface="Arial Narrow" panose="020B0606020202030204" pitchFamily="34" charset="0"/>
              </a:rPr>
              <a:t> II (2017) exige </a:t>
            </a:r>
            <a:r>
              <a:rPr lang="pt-BR" sz="2000" noProof="0" dirty="0">
                <a:solidFill>
                  <a:srgbClr val="FF0000"/>
                </a:solidFill>
                <a:latin typeface="Arial Narrow" panose="020B0606020202030204" pitchFamily="34" charset="0"/>
              </a:rPr>
              <a:t>canais de denúncia internos</a:t>
            </a:r>
            <a:r>
              <a:rPr lang="pt-BR" sz="2000" noProof="0" dirty="0">
                <a:latin typeface="Arial Narrow" panose="020B0606020202030204" pitchFamily="34" charset="0"/>
              </a:rPr>
              <a:t> </a:t>
            </a:r>
            <a:r>
              <a:rPr lang="pt-BR" sz="2000" i="1" noProof="0" dirty="0">
                <a:latin typeface="Arial Narrow" panose="020B0606020202030204" pitchFamily="34" charset="0"/>
              </a:rPr>
              <a:t>obrigatórios</a:t>
            </a:r>
          </a:p>
          <a:p>
            <a:pPr marL="514350" indent="-514350" eaLnBrk="1" hangingPunct="1">
              <a:spcAft>
                <a:spcPts val="300"/>
              </a:spcAft>
              <a:buFont typeface="Arial Narrow" panose="020B0606020202030204" pitchFamily="34" charset="0"/>
              <a:buChar char="#"/>
              <a:defRPr/>
            </a:pPr>
            <a:endParaRPr lang="pt-BR" sz="2400" b="1" noProof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514350" indent="-514350" eaLnBrk="1" hangingPunct="1">
              <a:spcAft>
                <a:spcPts val="300"/>
              </a:spcAft>
              <a:buFont typeface="Wingdings" panose="05000000000000000000" pitchFamily="2" charset="2"/>
              <a:buChar char="q"/>
              <a:defRPr/>
            </a:pPr>
            <a:r>
              <a:rPr lang="pt-BR" sz="2400" b="1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Padrões globais </a:t>
            </a:r>
            <a:r>
              <a:rPr lang="pt-BR" sz="2400" b="1" i="1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v.</a:t>
            </a:r>
            <a:r>
              <a:rPr lang="pt-BR" sz="2400" b="1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soluções nacionais</a:t>
            </a:r>
          </a:p>
          <a:p>
            <a:pPr marL="1012825" lvl="2" indent="-457200"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pt-BR" sz="2000" noProof="0" dirty="0">
                <a:latin typeface="Arial Narrow" panose="020B0606020202030204" pitchFamily="34" charset="0"/>
              </a:rPr>
              <a:t>União Europeia: Diretiva 2019/1937</a:t>
            </a:r>
          </a:p>
          <a:p>
            <a:pPr marL="1927225" lvl="4" indent="-457200">
              <a:spcAft>
                <a:spcPts val="300"/>
              </a:spcAft>
              <a:buFont typeface="Wingdings" panose="05000000000000000000" pitchFamily="2" charset="2"/>
              <a:buChar char="ü"/>
              <a:defRPr/>
            </a:pPr>
            <a:r>
              <a:rPr lang="pt-BR" noProof="0" dirty="0">
                <a:latin typeface="Arial Narrow" panose="020B0606020202030204" pitchFamily="34" charset="0"/>
                <a:ea typeface="Calibri" panose="020F0502020204030204" pitchFamily="34" charset="0"/>
              </a:rPr>
              <a:t>Ação conjunta de 27 países</a:t>
            </a:r>
          </a:p>
          <a:p>
            <a:pPr marL="1927225" lvl="4" indent="-457200">
              <a:spcAft>
                <a:spcPts val="300"/>
              </a:spcAft>
              <a:buFont typeface="Wingdings" panose="05000000000000000000" pitchFamily="2" charset="2"/>
              <a:buChar char="ü"/>
              <a:defRPr/>
            </a:pPr>
            <a:r>
              <a:rPr lang="pt-BR" noProof="0" dirty="0">
                <a:latin typeface="Arial Narrow" panose="020B0606020202030204" pitchFamily="34" charset="0"/>
                <a:ea typeface="Calibri" panose="020F0502020204030204" pitchFamily="34" charset="0"/>
              </a:rPr>
              <a:t>Incompatibilidades temporais e materiais nos </a:t>
            </a:r>
            <a:r>
              <a:rPr lang="pt-BR" noProof="0" dirty="0">
                <a:solidFill>
                  <a:srgbClr val="FF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processos de transposição</a:t>
            </a:r>
          </a:p>
          <a:p>
            <a:pPr marL="1927225" lvl="4" indent="-457200">
              <a:spcAft>
                <a:spcPts val="300"/>
              </a:spcAft>
              <a:buFont typeface="Wingdings" panose="05000000000000000000" pitchFamily="2" charset="2"/>
              <a:buChar char="ü"/>
              <a:defRPr/>
            </a:pPr>
            <a:r>
              <a:rPr lang="pt-BR" noProof="0" dirty="0">
                <a:solidFill>
                  <a:srgbClr val="FF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Inversão do ônus da prova</a:t>
            </a:r>
            <a:r>
              <a:rPr lang="pt-BR" noProof="0" dirty="0">
                <a:latin typeface="Arial Narrow" panose="020B0606020202030204" pitchFamily="34" charset="0"/>
                <a:ea typeface="Calibri" panose="020F0502020204030204" pitchFamily="34" charset="0"/>
              </a:rPr>
              <a:t>: o empregador deve provar que não houve retaliação</a:t>
            </a:r>
          </a:p>
          <a:p>
            <a:pPr marL="1012825" lvl="2" indent="-457200"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pt-BR" sz="2000" noProof="0" dirty="0">
                <a:latin typeface="Arial Narrow" panose="020B0606020202030204" pitchFamily="34" charset="0"/>
              </a:rPr>
              <a:t>Iberoamérica</a:t>
            </a:r>
          </a:p>
          <a:p>
            <a:pPr marL="1927225" lvl="4" indent="-457200">
              <a:spcAft>
                <a:spcPts val="300"/>
              </a:spcAft>
              <a:buFont typeface="Wingdings" panose="05000000000000000000" pitchFamily="2" charset="2"/>
              <a:buChar char="ü"/>
              <a:defRPr/>
            </a:pPr>
            <a:r>
              <a:rPr lang="pt-BR" noProof="0" dirty="0">
                <a:solidFill>
                  <a:srgbClr val="FF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Corrupção</a:t>
            </a:r>
            <a:r>
              <a:rPr lang="pt-BR" noProof="0" dirty="0">
                <a:latin typeface="Arial Narrow" panose="020B0606020202030204" pitchFamily="34" charset="0"/>
                <a:ea typeface="Calibri" panose="020F0502020204030204" pitchFamily="34" charset="0"/>
              </a:rPr>
              <a:t> </a:t>
            </a:r>
            <a:r>
              <a:rPr lang="pt-BR" i="1" noProof="0" dirty="0">
                <a:latin typeface="Arial Narrow" panose="020B0606020202030204" pitchFamily="34" charset="0"/>
                <a:ea typeface="Calibri" panose="020F0502020204030204" pitchFamily="34" charset="0"/>
              </a:rPr>
              <a:t>sistêmica</a:t>
            </a:r>
            <a:r>
              <a:rPr lang="pt-BR" noProof="0" dirty="0">
                <a:latin typeface="Arial Narrow" panose="020B0606020202030204" pitchFamily="34" charset="0"/>
                <a:ea typeface="Calibri" panose="020F0502020204030204" pitchFamily="34" charset="0"/>
              </a:rPr>
              <a:t>, </a:t>
            </a:r>
            <a:r>
              <a:rPr lang="pt-BR" noProof="0" dirty="0">
                <a:solidFill>
                  <a:srgbClr val="FF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impunidade</a:t>
            </a:r>
            <a:r>
              <a:rPr lang="pt-BR" noProof="0" dirty="0">
                <a:latin typeface="Arial Narrow" panose="020B0606020202030204" pitchFamily="34" charset="0"/>
                <a:ea typeface="Calibri" panose="020F0502020204030204" pitchFamily="34" charset="0"/>
              </a:rPr>
              <a:t> e </a:t>
            </a:r>
            <a:r>
              <a:rPr lang="pt-BR" noProof="0" dirty="0">
                <a:solidFill>
                  <a:srgbClr val="FF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cultura do silêncio</a:t>
            </a:r>
          </a:p>
          <a:p>
            <a:pPr marL="1012825" lvl="2" indent="-457200"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pt-BR" sz="2000" noProof="0" dirty="0">
                <a:latin typeface="Arial Narrow" panose="020B0606020202030204" pitchFamily="34" charset="0"/>
              </a:rPr>
              <a:t>Estados Unidos</a:t>
            </a:r>
          </a:p>
          <a:p>
            <a:pPr marL="1927225" lvl="4" indent="-457200">
              <a:spcAft>
                <a:spcPts val="300"/>
              </a:spcAft>
              <a:buFont typeface="Wingdings" panose="05000000000000000000" pitchFamily="2" charset="2"/>
              <a:buChar char="ü"/>
              <a:defRPr/>
            </a:pPr>
            <a:r>
              <a:rPr lang="pt-BR" noProof="0" dirty="0">
                <a:latin typeface="Arial Narrow" panose="020B0606020202030204" pitchFamily="34" charset="0"/>
                <a:ea typeface="Calibri" panose="020F0502020204030204" pitchFamily="34" charset="0"/>
              </a:rPr>
              <a:t>Lei Dodd Frank de 2010: </a:t>
            </a:r>
            <a:r>
              <a:rPr lang="pt-BR" noProof="0" dirty="0">
                <a:solidFill>
                  <a:srgbClr val="FF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recompensas financeiras de até 30%</a:t>
            </a:r>
            <a:r>
              <a:rPr lang="pt-BR" noProof="0" dirty="0">
                <a:latin typeface="Arial Narrow" panose="020B0606020202030204" pitchFamily="34" charset="0"/>
                <a:ea typeface="Calibri" panose="020F0502020204030204" pitchFamily="34" charset="0"/>
              </a:rPr>
              <a:t> do valor recuperado pela SEC. Aplica-se somente a casos envolvendo o governo federal.</a:t>
            </a:r>
          </a:p>
          <a:p>
            <a:pPr marL="1927225" lvl="4" indent="-457200">
              <a:spcAft>
                <a:spcPts val="300"/>
              </a:spcAft>
              <a:buFont typeface="Wingdings" panose="05000000000000000000" pitchFamily="2" charset="2"/>
              <a:buChar char="ü"/>
              <a:defRPr/>
            </a:pPr>
            <a:r>
              <a:rPr lang="pt-BR" noProof="0" dirty="0">
                <a:latin typeface="Arial Narrow" panose="020B0606020202030204" pitchFamily="34" charset="0"/>
                <a:ea typeface="Calibri" panose="020F0502020204030204" pitchFamily="34" charset="0"/>
              </a:rPr>
              <a:t>False </a:t>
            </a:r>
            <a:r>
              <a:rPr lang="pt-BR" noProof="0" dirty="0" err="1">
                <a:latin typeface="Arial Narrow" panose="020B0606020202030204" pitchFamily="34" charset="0"/>
                <a:ea typeface="Calibri" panose="020F0502020204030204" pitchFamily="34" charset="0"/>
              </a:rPr>
              <a:t>Claims</a:t>
            </a:r>
            <a:r>
              <a:rPr lang="pt-BR" noProof="0" dirty="0">
                <a:latin typeface="Arial Narrow" panose="020B0606020202030204" pitchFamily="34" charset="0"/>
                <a:ea typeface="Calibri" panose="020F0502020204030204" pitchFamily="34" charset="0"/>
              </a:rPr>
              <a:t> </a:t>
            </a:r>
            <a:r>
              <a:rPr lang="pt-BR" noProof="0" dirty="0" err="1">
                <a:latin typeface="Arial Narrow" panose="020B0606020202030204" pitchFamily="34" charset="0"/>
                <a:ea typeface="Calibri" panose="020F0502020204030204" pitchFamily="34" charset="0"/>
              </a:rPr>
              <a:t>Act</a:t>
            </a:r>
            <a:r>
              <a:rPr lang="pt-BR" noProof="0" dirty="0">
                <a:latin typeface="Arial Narrow" panose="020B0606020202030204" pitchFamily="34" charset="0"/>
                <a:ea typeface="Calibri" panose="020F0502020204030204" pitchFamily="34" charset="0"/>
              </a:rPr>
              <a:t> (1863/1986): </a:t>
            </a:r>
            <a:r>
              <a:rPr lang="pt-BR" noProof="0" dirty="0">
                <a:solidFill>
                  <a:srgbClr val="FF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recompensas de 15% a 30%</a:t>
            </a:r>
            <a:r>
              <a:rPr lang="pt-BR" noProof="0" dirty="0">
                <a:latin typeface="Arial Narrow" panose="020B0606020202030204" pitchFamily="34" charset="0"/>
                <a:ea typeface="Calibri" panose="020F0502020204030204" pitchFamily="34" charset="0"/>
              </a:rPr>
              <a:t> em casos de fraude contra o governo federal</a:t>
            </a:r>
          </a:p>
          <a:p>
            <a:pPr marL="2384425" lvl="5" indent="-457200"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pt-BR" sz="1600" i="1" noProof="0" dirty="0">
                <a:solidFill>
                  <a:schemeClr val="accent3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DOJ-2020: o denunciante recebeu </a:t>
            </a:r>
            <a:r>
              <a:rPr lang="pt-BR" sz="1600" b="1" i="1" noProof="0" dirty="0">
                <a:solidFill>
                  <a:schemeClr val="accent3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US$ 114 milhões</a:t>
            </a:r>
            <a:r>
              <a:rPr lang="pt-BR" sz="1600" i="1" noProof="0" dirty="0">
                <a:solidFill>
                  <a:schemeClr val="accent3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por expor a fraude do Medicare</a:t>
            </a:r>
          </a:p>
          <a:p>
            <a:pPr marL="2384425" lvl="5" indent="-457200"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pt-BR" sz="1600" i="1" noProof="0" dirty="0">
                <a:solidFill>
                  <a:schemeClr val="accent3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SEC-2023: </a:t>
            </a:r>
            <a:r>
              <a:rPr lang="pt-BR" sz="1600" b="1" i="1" noProof="0" dirty="0">
                <a:solidFill>
                  <a:schemeClr val="accent3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US$ 1,3 bilhão</a:t>
            </a:r>
            <a:r>
              <a:rPr lang="pt-BR" sz="1600" i="1" noProof="0" dirty="0">
                <a:solidFill>
                  <a:schemeClr val="accent3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pagos a denunciantes desde 2011</a:t>
            </a:r>
          </a:p>
        </p:txBody>
      </p:sp>
      <p:sp>
        <p:nvSpPr>
          <p:cNvPr id="3" name="Text Box 8">
            <a:extLst>
              <a:ext uri="{FF2B5EF4-FFF2-40B4-BE49-F238E27FC236}">
                <a16:creationId xmlns:a16="http://schemas.microsoft.com/office/drawing/2014/main" id="{0CE73719-44A9-ED33-304B-DC11F52E5B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0842" y="90005"/>
            <a:ext cx="11521817" cy="67710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es-ES" sz="2000" b="1" noProof="0" dirty="0">
                <a:solidFill>
                  <a:srgbClr val="FF0000"/>
                </a:solidFill>
                <a:latin typeface="Arial Narrow" panose="020B0606020202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(3/3) </a:t>
            </a:r>
            <a:r>
              <a:rPr lang="es-ES" sz="3300" b="1" noProof="0" dirty="0">
                <a:solidFill>
                  <a:srgbClr val="FF0000"/>
                </a:solidFill>
                <a:latin typeface="Arial Narrow" panose="020B0606020202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CONTEXTUALIZAÇÃO DA ANÁLISE</a:t>
            </a:r>
          </a:p>
          <a:p>
            <a:pPr algn="ctr" eaLnBrk="1" hangingPunct="1">
              <a:defRPr/>
            </a:pPr>
            <a:r>
              <a:rPr lang="es-ES" sz="500" b="1" noProof="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20288758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0C1B96C-BEA2-2A48-D54A-28D90F70B7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Conector recto 2">
            <a:extLst>
              <a:ext uri="{FF2B5EF4-FFF2-40B4-BE49-F238E27FC236}">
                <a16:creationId xmlns:a16="http://schemas.microsoft.com/office/drawing/2014/main" id="{E8B4EAC5-9EBA-9B63-F3EB-7413C4E8286F}"/>
              </a:ext>
            </a:extLst>
          </p:cNvPr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ext Box 3">
            <a:extLst>
              <a:ext uri="{FF2B5EF4-FFF2-40B4-BE49-F238E27FC236}">
                <a16:creationId xmlns:a16="http://schemas.microsoft.com/office/drawing/2014/main" id="{BD013446-D99E-9C78-8483-9164CEA959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831" y="923475"/>
            <a:ext cx="11933213" cy="5816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58775" indent="-35877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381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514350" indent="-514350" eaLnBrk="1" hangingPunct="1">
              <a:spcAft>
                <a:spcPts val="300"/>
              </a:spcAft>
              <a:buFont typeface="Wingdings" panose="05000000000000000000" pitchFamily="2" charset="2"/>
              <a:buChar char="q"/>
              <a:defRPr/>
            </a:pPr>
            <a:r>
              <a:rPr lang="pt-BR" sz="2400" b="1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Problemas em casos transfronteiriços</a:t>
            </a:r>
          </a:p>
          <a:p>
            <a:pPr marL="1012825" lvl="2" indent="-457200"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pt-BR" sz="2000" noProof="0" dirty="0">
                <a:latin typeface="Arial Narrow" panose="020B0606020202030204" pitchFamily="34" charset="0"/>
              </a:rPr>
              <a:t>Jurisdição: </a:t>
            </a:r>
            <a:r>
              <a:rPr lang="pt-BR" sz="2000" noProof="0" dirty="0">
                <a:solidFill>
                  <a:srgbClr val="FF0000"/>
                </a:solidFill>
                <a:latin typeface="Arial Narrow" panose="020B0606020202030204" pitchFamily="34" charset="0"/>
              </a:rPr>
              <a:t>cooperação internacional</a:t>
            </a:r>
            <a:r>
              <a:rPr lang="pt-BR" sz="2000" noProof="0" dirty="0">
                <a:latin typeface="Arial Narrow" panose="020B0606020202030204" pitchFamily="34" charset="0"/>
              </a:rPr>
              <a:t> (administrativa, policial e judicial)</a:t>
            </a:r>
          </a:p>
          <a:p>
            <a:pPr marL="1012825" lvl="2" indent="-457200"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pt-BR" sz="2000" noProof="0" dirty="0">
                <a:latin typeface="Arial Narrow" panose="020B0606020202030204" pitchFamily="34" charset="0"/>
              </a:rPr>
              <a:t>Aplicabilidade das leis de proteção: </a:t>
            </a:r>
            <a:r>
              <a:rPr lang="pt-BR" sz="2000" noProof="0" dirty="0">
                <a:solidFill>
                  <a:srgbClr val="FF0000"/>
                </a:solidFill>
                <a:latin typeface="Arial Narrow" panose="020B0606020202030204" pitchFamily="34" charset="0"/>
              </a:rPr>
              <a:t>harmonização legislativa</a:t>
            </a:r>
          </a:p>
          <a:p>
            <a:pPr marL="555625" lvl="2">
              <a:spcAft>
                <a:spcPts val="300"/>
              </a:spcAft>
              <a:defRPr/>
            </a:pPr>
            <a:endParaRPr lang="pt-BR" sz="2000" noProof="0" dirty="0">
              <a:latin typeface="Arial Narrow" panose="020B0606020202030204" pitchFamily="34" charset="0"/>
            </a:endParaRPr>
          </a:p>
          <a:p>
            <a:pPr marL="514350" indent="-514350" eaLnBrk="1" hangingPunct="1">
              <a:spcAft>
                <a:spcPts val="300"/>
              </a:spcAft>
              <a:buFont typeface="Wingdings" panose="05000000000000000000" pitchFamily="2" charset="2"/>
              <a:buChar char="q"/>
              <a:defRPr/>
            </a:pPr>
            <a:r>
              <a:rPr lang="pt-BR" sz="2400" b="1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Casos de limitações nacionais</a:t>
            </a:r>
          </a:p>
          <a:p>
            <a:pPr marL="1012825" lvl="2" indent="-457200"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pt-BR" sz="2000" noProof="0" dirty="0">
                <a:latin typeface="Arial Narrow" panose="020B0606020202030204" pitchFamily="34" charset="0"/>
              </a:rPr>
              <a:t>Brasil</a:t>
            </a:r>
          </a:p>
          <a:p>
            <a:pPr marL="2384425" lvl="5" indent="-457200"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pt-BR" noProof="0" dirty="0">
                <a:solidFill>
                  <a:schemeClr val="accent3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Lei 12.846/2013 abrange apenas o </a:t>
            </a:r>
            <a:r>
              <a:rPr lang="pt-BR" b="1" noProof="0" dirty="0">
                <a:solidFill>
                  <a:schemeClr val="accent3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setor privado</a:t>
            </a:r>
          </a:p>
          <a:p>
            <a:pPr marL="2384425" lvl="5" indent="-457200"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pt-BR" noProof="0" dirty="0">
                <a:solidFill>
                  <a:schemeClr val="accent3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CGU-2022: </a:t>
            </a:r>
            <a:r>
              <a:rPr lang="pt-BR" b="1" noProof="0" dirty="0">
                <a:solidFill>
                  <a:schemeClr val="accent3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sem recursos</a:t>
            </a:r>
            <a:r>
              <a:rPr lang="pt-BR" noProof="0" dirty="0">
                <a:solidFill>
                  <a:schemeClr val="accent3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para investigar represálias</a:t>
            </a:r>
          </a:p>
          <a:p>
            <a:pPr marL="1012825" lvl="2" indent="-457200"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pt-BR" sz="2000" noProof="0" dirty="0">
                <a:latin typeface="Arial Narrow" panose="020B0606020202030204" pitchFamily="34" charset="0"/>
              </a:rPr>
              <a:t>México</a:t>
            </a:r>
          </a:p>
          <a:p>
            <a:pPr marL="2384425" lvl="5" indent="-457200"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pt-BR" noProof="0" dirty="0">
                <a:solidFill>
                  <a:schemeClr val="accent3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7 </a:t>
            </a:r>
            <a:r>
              <a:rPr lang="pt-BR" b="1" noProof="0" dirty="0">
                <a:solidFill>
                  <a:schemeClr val="accent3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jornalistas-denunciantes mortos</a:t>
            </a:r>
            <a:r>
              <a:rPr lang="pt-BR" noProof="0" dirty="0">
                <a:solidFill>
                  <a:schemeClr val="accent3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(2020-2023)</a:t>
            </a:r>
          </a:p>
          <a:p>
            <a:pPr marL="1012825" lvl="2" indent="-457200"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pt-BR" sz="2000" noProof="0" dirty="0" err="1">
                <a:latin typeface="Arial Narrow" panose="020B0606020202030204" pitchFamily="34" charset="0"/>
              </a:rPr>
              <a:t>Colombia</a:t>
            </a:r>
            <a:endParaRPr lang="pt-BR" sz="2000" noProof="0" dirty="0">
              <a:latin typeface="Arial Narrow" panose="020B0606020202030204" pitchFamily="34" charset="0"/>
            </a:endParaRPr>
          </a:p>
          <a:p>
            <a:pPr marL="2384425" lvl="5" indent="-457200"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pt-BR" noProof="0" dirty="0">
                <a:solidFill>
                  <a:schemeClr val="accent3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 Lei 2195 de 2022 </a:t>
            </a:r>
            <a:r>
              <a:rPr lang="pt-BR" b="1" noProof="0" dirty="0">
                <a:solidFill>
                  <a:schemeClr val="accent3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promete proteção</a:t>
            </a:r>
            <a:r>
              <a:rPr lang="pt-BR" noProof="0" dirty="0">
                <a:solidFill>
                  <a:schemeClr val="accent3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ao denunciante</a:t>
            </a:r>
          </a:p>
          <a:p>
            <a:pPr marL="2384425" lvl="5" indent="-457200"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pt-BR" noProof="0" dirty="0">
                <a:solidFill>
                  <a:schemeClr val="accent3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Em 2023, 3 denunciantes foram processados pelo </a:t>
            </a:r>
            <a:r>
              <a:rPr lang="pt-BR" b="1" noProof="0" dirty="0">
                <a:solidFill>
                  <a:schemeClr val="accent3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crime de difamação</a:t>
            </a:r>
          </a:p>
          <a:p>
            <a:pPr marL="1012825" lvl="2" indent="-457200"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pt-BR" sz="2000" noProof="0" dirty="0">
                <a:latin typeface="Arial Narrow" panose="020B0606020202030204" pitchFamily="34" charset="0"/>
              </a:rPr>
              <a:t>Uruguai</a:t>
            </a:r>
          </a:p>
          <a:p>
            <a:pPr marL="2384425" lvl="5" indent="-457200"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pt-BR" noProof="0" dirty="0">
                <a:solidFill>
                  <a:schemeClr val="accent3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Lei 19.196/2013: aplicável a </a:t>
            </a:r>
            <a:r>
              <a:rPr lang="pt-BR" b="1" noProof="0" dirty="0">
                <a:solidFill>
                  <a:schemeClr val="accent3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todos os setores</a:t>
            </a:r>
          </a:p>
          <a:p>
            <a:pPr marL="2384425" lvl="5" indent="-457200"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pt-BR" b="1" noProof="0" dirty="0">
                <a:solidFill>
                  <a:schemeClr val="accent3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Anonimato</a:t>
            </a:r>
            <a:r>
              <a:rPr lang="pt-BR" noProof="0" dirty="0">
                <a:solidFill>
                  <a:schemeClr val="accent3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, </a:t>
            </a:r>
            <a:r>
              <a:rPr lang="pt-BR" b="1" noProof="0" dirty="0">
                <a:solidFill>
                  <a:schemeClr val="accent3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mudança de identidade</a:t>
            </a:r>
            <a:r>
              <a:rPr lang="pt-BR" noProof="0" dirty="0">
                <a:solidFill>
                  <a:schemeClr val="accent3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e </a:t>
            </a:r>
            <a:r>
              <a:rPr lang="pt-BR" b="1" noProof="0" dirty="0">
                <a:solidFill>
                  <a:schemeClr val="accent3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recompensas</a:t>
            </a:r>
            <a:r>
              <a:rPr lang="pt-BR" noProof="0" dirty="0">
                <a:solidFill>
                  <a:schemeClr val="accent3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(até 5% do valor recuperado)</a:t>
            </a:r>
          </a:p>
          <a:p>
            <a:pPr marL="2384425" lvl="5" indent="-457200"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pt-BR" noProof="0" dirty="0">
                <a:solidFill>
                  <a:schemeClr val="accent3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Caso Pluna (2015): o denunciante recebeu </a:t>
            </a:r>
            <a:r>
              <a:rPr lang="pt-BR" b="1" noProof="0" dirty="0">
                <a:solidFill>
                  <a:schemeClr val="accent3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proteção abrangente</a:t>
            </a:r>
          </a:p>
        </p:txBody>
      </p:sp>
    </p:spTree>
    <p:extLst>
      <p:ext uri="{BB962C8B-B14F-4D97-AF65-F5344CB8AC3E}">
        <p14:creationId xmlns:p14="http://schemas.microsoft.com/office/powerpoint/2010/main" val="17738927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DFCBCC8-9E61-6954-55A9-192C6A95AD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FFB63384-7779-AA82-2480-F9B34414BDDE}"/>
              </a:ext>
            </a:extLst>
          </p:cNvPr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CuadroTexto 1">
            <a:extLst>
              <a:ext uri="{FF2B5EF4-FFF2-40B4-BE49-F238E27FC236}">
                <a16:creationId xmlns:a16="http://schemas.microsoft.com/office/drawing/2014/main" id="{3493C7CC-55E6-A16F-AB80-5C806E9C16C0}"/>
              </a:ext>
            </a:extLst>
          </p:cNvPr>
          <p:cNvSpPr txBox="1"/>
          <p:nvPr/>
        </p:nvSpPr>
        <p:spPr>
          <a:xfrm>
            <a:off x="609603" y="3044958"/>
            <a:ext cx="10989732" cy="815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700" b="1" noProof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PERSTECTIVAS FUTURAS</a:t>
            </a:r>
            <a:endParaRPr lang="es-ES" sz="4700" b="1" noProof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D1DA3A34-B347-B948-08B4-5828B787EA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59" y="50795"/>
            <a:ext cx="2314893" cy="1214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825063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08F7867-78BB-8798-AEB2-84D62C49E7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C6AEFC49-2019-5389-96F0-0AFA13EE017E}"/>
              </a:ext>
            </a:extLst>
          </p:cNvPr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ext Box 3">
            <a:extLst>
              <a:ext uri="{FF2B5EF4-FFF2-40B4-BE49-F238E27FC236}">
                <a16:creationId xmlns:a16="http://schemas.microsoft.com/office/drawing/2014/main" id="{256C28F3-E842-AFC1-C874-000E396A41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831" y="923475"/>
            <a:ext cx="11933213" cy="46012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58775" indent="-35877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381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514350" indent="-514350" eaLnBrk="1" hangingPunct="1">
              <a:spcAft>
                <a:spcPts val="300"/>
              </a:spcAft>
              <a:buFont typeface="Wingdings" panose="05000000000000000000" pitchFamily="2" charset="2"/>
              <a:buChar char="q"/>
              <a:defRPr/>
            </a:pPr>
            <a:r>
              <a:rPr lang="pt-BR" sz="2400" b="1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Represálias múltiplas</a:t>
            </a:r>
          </a:p>
          <a:p>
            <a:pPr marL="1012825" lvl="2" indent="-457200"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pt-BR" sz="2000" noProof="0" dirty="0">
                <a:solidFill>
                  <a:srgbClr val="FF0000"/>
                </a:solidFill>
                <a:latin typeface="Arial Narrow" panose="020B0606020202030204" pitchFamily="34" charset="0"/>
              </a:rPr>
              <a:t>Profissionais</a:t>
            </a:r>
          </a:p>
          <a:p>
            <a:pPr marL="1927225" lvl="4" indent="-457200">
              <a:spcAft>
                <a:spcPts val="300"/>
              </a:spcAft>
              <a:buFont typeface="Wingdings" panose="05000000000000000000" pitchFamily="2" charset="2"/>
              <a:buChar char="ü"/>
              <a:defRPr/>
            </a:pPr>
            <a:r>
              <a:rPr lang="pt-BR" noProof="0" dirty="0">
                <a:latin typeface="Arial Narrow" panose="020B0606020202030204" pitchFamily="34" charset="0"/>
                <a:ea typeface="Calibri" panose="020F0502020204030204" pitchFamily="34" charset="0"/>
              </a:rPr>
              <a:t>Demissão; descenso; suspensão de promoções; assédio moral </a:t>
            </a:r>
            <a:r>
              <a:rPr lang="pt-BR" i="1" noProof="0" dirty="0">
                <a:latin typeface="Arial Narrow" panose="020B0606020202030204" pitchFamily="34" charset="0"/>
                <a:ea typeface="Calibri" panose="020F0502020204030204" pitchFamily="34" charset="0"/>
              </a:rPr>
              <a:t>(</a:t>
            </a:r>
            <a:r>
              <a:rPr lang="pt-BR" i="1" noProof="0" dirty="0" err="1">
                <a:latin typeface="Arial Narrow" panose="020B0606020202030204" pitchFamily="34" charset="0"/>
                <a:ea typeface="Calibri" panose="020F0502020204030204" pitchFamily="34" charset="0"/>
              </a:rPr>
              <a:t>mobbing</a:t>
            </a:r>
            <a:r>
              <a:rPr lang="pt-BR" i="1" noProof="0" dirty="0">
                <a:latin typeface="Arial Narrow" panose="020B0606020202030204" pitchFamily="34" charset="0"/>
                <a:ea typeface="Calibri" panose="020F0502020204030204" pitchFamily="34" charset="0"/>
              </a:rPr>
              <a:t>)</a:t>
            </a:r>
            <a:r>
              <a:rPr lang="pt-BR" noProof="0" dirty="0">
                <a:latin typeface="Arial Narrow" panose="020B0606020202030204" pitchFamily="34" charset="0"/>
                <a:ea typeface="Calibri" panose="020F0502020204030204" pitchFamily="34" charset="0"/>
              </a:rPr>
              <a:t>; inclusão em listas negras; atribuição de tarefas irrelevantes; transferências forçadas; avaliações de desempenho injustificadamente negativas…</a:t>
            </a:r>
            <a:endParaRPr lang="pt-BR" sz="2000" noProof="0" dirty="0">
              <a:latin typeface="Arial Narrow" panose="020B0606020202030204" pitchFamily="34" charset="0"/>
            </a:endParaRPr>
          </a:p>
          <a:p>
            <a:pPr marL="1012825" lvl="2" indent="-457200"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pt-BR" sz="2000" noProof="0" dirty="0">
                <a:solidFill>
                  <a:srgbClr val="FF0000"/>
                </a:solidFill>
                <a:latin typeface="Arial Narrow" panose="020B0606020202030204" pitchFamily="34" charset="0"/>
              </a:rPr>
              <a:t>Pessoais</a:t>
            </a:r>
          </a:p>
          <a:p>
            <a:pPr marL="1927225" lvl="4" indent="-457200">
              <a:spcAft>
                <a:spcPts val="300"/>
              </a:spcAft>
              <a:buFont typeface="Wingdings" panose="05000000000000000000" pitchFamily="2" charset="2"/>
              <a:buChar char="ü"/>
              <a:defRPr/>
            </a:pPr>
            <a:r>
              <a:rPr lang="pt-BR" noProof="0" dirty="0">
                <a:latin typeface="Arial Narrow" panose="020B0606020202030204" pitchFamily="34" charset="0"/>
                <a:ea typeface="Calibri" panose="020F0502020204030204" pitchFamily="34" charset="0"/>
              </a:rPr>
              <a:t>Ostracismo por parte dos colegas; ameaças veladas ou diretas; campanhas de difamação (atacando sua credibilidade ou saúde mental); vigilância…</a:t>
            </a:r>
          </a:p>
          <a:p>
            <a:pPr marL="1012825" lvl="2" indent="-457200"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pt-BR" sz="2000" noProof="0" dirty="0">
                <a:solidFill>
                  <a:srgbClr val="FF0000"/>
                </a:solidFill>
                <a:latin typeface="Arial Narrow" panose="020B0606020202030204" pitchFamily="34" charset="0"/>
              </a:rPr>
              <a:t>Psicológicas</a:t>
            </a:r>
          </a:p>
          <a:p>
            <a:pPr marL="1927225" lvl="4" indent="-457200">
              <a:spcAft>
                <a:spcPts val="300"/>
              </a:spcAft>
              <a:buFont typeface="Wingdings" panose="05000000000000000000" pitchFamily="2" charset="2"/>
              <a:buChar char="ü"/>
              <a:defRPr/>
            </a:pPr>
            <a:r>
              <a:rPr lang="pt-BR" noProof="0" dirty="0">
                <a:latin typeface="Arial Narrow" panose="020B0606020202030204" pitchFamily="34" charset="0"/>
                <a:ea typeface="Calibri" panose="020F0502020204030204" pitchFamily="34" charset="0"/>
              </a:rPr>
              <a:t>Grave impacto na saúde mental: estresse crônico, ansiedade, depressão, síndrome de estresse pós-traumático…</a:t>
            </a:r>
          </a:p>
          <a:p>
            <a:pPr marL="1012825" lvl="2" indent="-457200"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pt-BR" sz="2000" noProof="0" dirty="0">
                <a:solidFill>
                  <a:srgbClr val="FF0000"/>
                </a:solidFill>
                <a:latin typeface="Arial Narrow" panose="020B0606020202030204" pitchFamily="34" charset="0"/>
              </a:rPr>
              <a:t>Financeiras</a:t>
            </a:r>
          </a:p>
          <a:p>
            <a:pPr marL="1927225" lvl="4" indent="-457200">
              <a:spcAft>
                <a:spcPts val="300"/>
              </a:spcAft>
              <a:buFont typeface="Wingdings" panose="05000000000000000000" pitchFamily="2" charset="2"/>
              <a:buChar char="ü"/>
              <a:defRPr/>
            </a:pPr>
            <a:r>
              <a:rPr lang="pt-BR" noProof="0" dirty="0">
                <a:latin typeface="Arial Narrow" panose="020B0606020202030204" pitchFamily="34" charset="0"/>
                <a:ea typeface="Calibri" panose="020F0502020204030204" pitchFamily="34" charset="0"/>
              </a:rPr>
              <a:t>Perda (total/parcial) da renda; extrema dificuldade para encontrar um novo emprego (“lista negra informal”); custos legais muito altos para se defender ou litigar contra represálias…</a:t>
            </a:r>
          </a:p>
          <a:p>
            <a:pPr marL="1012825" lvl="2" indent="-457200"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pt-BR" sz="2000" noProof="0" dirty="0">
                <a:solidFill>
                  <a:srgbClr val="FF0000"/>
                </a:solidFill>
                <a:latin typeface="Arial Narrow" panose="020B0606020202030204" pitchFamily="34" charset="0"/>
              </a:rPr>
              <a:t>Físicas</a:t>
            </a:r>
            <a:r>
              <a:rPr lang="pt-BR" sz="2000" noProof="0" dirty="0">
                <a:latin typeface="Arial Narrow" panose="020B0606020202030204" pitchFamily="34" charset="0"/>
              </a:rPr>
              <a:t> (em contextos de alto risco devido à corrupção, crime organizado…)</a:t>
            </a:r>
          </a:p>
          <a:p>
            <a:pPr marL="1927225" lvl="4" indent="-457200">
              <a:spcAft>
                <a:spcPts val="300"/>
              </a:spcAft>
              <a:buFont typeface="Wingdings" panose="05000000000000000000" pitchFamily="2" charset="2"/>
              <a:buChar char="ü"/>
              <a:defRPr/>
            </a:pPr>
            <a:r>
              <a:rPr lang="pt-BR" noProof="0" dirty="0">
                <a:latin typeface="Arial Narrow" panose="020B0606020202030204" pitchFamily="34" charset="0"/>
                <a:ea typeface="Calibri" panose="020F0502020204030204" pitchFamily="34" charset="0"/>
              </a:rPr>
              <a:t>Violência contra o denunciante, sua família e amigos…</a:t>
            </a:r>
          </a:p>
        </p:txBody>
      </p:sp>
      <p:sp>
        <p:nvSpPr>
          <p:cNvPr id="3" name="Text Box 8">
            <a:extLst>
              <a:ext uri="{FF2B5EF4-FFF2-40B4-BE49-F238E27FC236}">
                <a16:creationId xmlns:a16="http://schemas.microsoft.com/office/drawing/2014/main" id="{2A19F504-B17A-3135-7C82-2C2CB0DC54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0842" y="90005"/>
            <a:ext cx="11521817" cy="67710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es-ES" sz="2000" b="1" noProof="0" dirty="0">
                <a:solidFill>
                  <a:srgbClr val="FF0000"/>
                </a:solidFill>
                <a:latin typeface="Arial Narrow" panose="020B0606020202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(1/2) </a:t>
            </a:r>
            <a:r>
              <a:rPr lang="es-ES" sz="3300" b="1" noProof="0" dirty="0">
                <a:solidFill>
                  <a:srgbClr val="FF0000"/>
                </a:solidFill>
                <a:latin typeface="Arial Narrow" panose="020B0606020202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DESAFIOS QUE OS ALERTADORES DEVEM </a:t>
            </a:r>
            <a:r>
              <a:rPr lang="es-ES" sz="3300" b="1" i="1" noProof="0" dirty="0">
                <a:solidFill>
                  <a:srgbClr val="FF0000"/>
                </a:solidFill>
                <a:latin typeface="Arial Narrow" panose="020B0606020202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CONSIDERAR</a:t>
            </a:r>
          </a:p>
          <a:p>
            <a:pPr algn="ctr" eaLnBrk="1" hangingPunct="1">
              <a:defRPr/>
            </a:pPr>
            <a:r>
              <a:rPr lang="es-ES" sz="500" b="1" noProof="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8232495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3F12AF2-E53E-EE80-4A67-2237C53D6A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Conector recto 2">
            <a:extLst>
              <a:ext uri="{FF2B5EF4-FFF2-40B4-BE49-F238E27FC236}">
                <a16:creationId xmlns:a16="http://schemas.microsoft.com/office/drawing/2014/main" id="{5B125003-1E74-1CC3-2AAC-F08C64359495}"/>
              </a:ext>
            </a:extLst>
          </p:cNvPr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" name="Imagen 1">
            <a:extLst>
              <a:ext uri="{FF2B5EF4-FFF2-40B4-BE49-F238E27FC236}">
                <a16:creationId xmlns:a16="http://schemas.microsoft.com/office/drawing/2014/main" id="{19CB05CE-FBE7-4CE3-93E0-4457C03563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3173" y="0"/>
            <a:ext cx="602532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49601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36CD9E3-B291-ACA3-F917-20A4F3A887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Conector recto 2">
            <a:extLst>
              <a:ext uri="{FF2B5EF4-FFF2-40B4-BE49-F238E27FC236}">
                <a16:creationId xmlns:a16="http://schemas.microsoft.com/office/drawing/2014/main" id="{6D38D3CC-CA81-8B5D-C9C9-AF7A1405A67E}"/>
              </a:ext>
            </a:extLst>
          </p:cNvPr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ext Box 3">
            <a:extLst>
              <a:ext uri="{FF2B5EF4-FFF2-40B4-BE49-F238E27FC236}">
                <a16:creationId xmlns:a16="http://schemas.microsoft.com/office/drawing/2014/main" id="{2DFACBF8-BE30-C55C-59DB-A3E856455C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831" y="923475"/>
            <a:ext cx="11933213" cy="5663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58775" indent="-35877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381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514350" indent="-514350" eaLnBrk="1" hangingPunct="1">
              <a:spcAft>
                <a:spcPts val="300"/>
              </a:spcAft>
              <a:buFont typeface="Wingdings" panose="05000000000000000000" pitchFamily="2" charset="2"/>
              <a:buChar char="q"/>
              <a:defRPr/>
            </a:pPr>
            <a:r>
              <a:rPr lang="pt-BR" sz="2400" b="1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Estruturas legais insuficientes (ou inexistentes)</a:t>
            </a:r>
          </a:p>
          <a:p>
            <a:pPr marL="1012825" lvl="2" indent="-457200"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pt-BR" sz="2000" noProof="0" dirty="0">
                <a:solidFill>
                  <a:srgbClr val="FF0000"/>
                </a:solidFill>
                <a:latin typeface="Arial Narrow" panose="020B0606020202030204" pitchFamily="34" charset="0"/>
              </a:rPr>
              <a:t>Ausência de leis de proteção</a:t>
            </a:r>
            <a:r>
              <a:rPr lang="pt-BR" sz="2000" noProof="0" dirty="0">
                <a:latin typeface="Arial Narrow" panose="020B0606020202030204" pitchFamily="34" charset="0"/>
              </a:rPr>
              <a:t> </a:t>
            </a:r>
            <a:r>
              <a:rPr lang="pt-BR" sz="2000" i="1" noProof="0" dirty="0">
                <a:latin typeface="Arial Narrow" panose="020B0606020202030204" pitchFamily="34" charset="0"/>
              </a:rPr>
              <a:t>específicas</a:t>
            </a:r>
            <a:r>
              <a:rPr lang="pt-BR" sz="2000" noProof="0" dirty="0">
                <a:latin typeface="Arial Narrow" panose="020B0606020202030204" pitchFamily="34" charset="0"/>
              </a:rPr>
              <a:t> e </a:t>
            </a:r>
            <a:r>
              <a:rPr lang="pt-BR" sz="2000" i="1" noProof="0" dirty="0">
                <a:latin typeface="Arial Narrow" panose="020B0606020202030204" pitchFamily="34" charset="0"/>
              </a:rPr>
              <a:t>abrangentes</a:t>
            </a:r>
          </a:p>
          <a:p>
            <a:pPr marL="1012825" lvl="2" indent="-457200"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pt-BR" sz="2000" noProof="0" dirty="0">
                <a:solidFill>
                  <a:srgbClr val="FF0000"/>
                </a:solidFill>
                <a:latin typeface="Arial Narrow" panose="020B0606020202030204" pitchFamily="34" charset="0"/>
              </a:rPr>
              <a:t>Definições</a:t>
            </a:r>
            <a:r>
              <a:rPr lang="pt-BR" sz="2000" noProof="0" dirty="0">
                <a:latin typeface="Arial Narrow" panose="020B0606020202030204" pitchFamily="34" charset="0"/>
              </a:rPr>
              <a:t> </a:t>
            </a:r>
            <a:r>
              <a:rPr lang="pt-BR" sz="2000" i="1" noProof="0" dirty="0">
                <a:latin typeface="Arial Narrow" panose="020B0606020202030204" pitchFamily="34" charset="0"/>
              </a:rPr>
              <a:t>restritivas</a:t>
            </a:r>
            <a:r>
              <a:rPr lang="pt-BR" sz="2000" noProof="0" dirty="0">
                <a:latin typeface="Arial Narrow" panose="020B0606020202030204" pitchFamily="34" charset="0"/>
              </a:rPr>
              <a:t> de quem pode ser protegido (pessoas, fatos, áreas)</a:t>
            </a:r>
          </a:p>
          <a:p>
            <a:pPr marL="1012825" lvl="2" indent="-457200"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pt-BR" sz="2000" noProof="0" dirty="0">
                <a:solidFill>
                  <a:srgbClr val="FF0000"/>
                </a:solidFill>
                <a:latin typeface="Arial Narrow" panose="020B0606020202030204" pitchFamily="34" charset="0"/>
              </a:rPr>
              <a:t>Procedimentos de denúncia</a:t>
            </a:r>
            <a:r>
              <a:rPr lang="pt-BR" sz="2000" noProof="0" dirty="0">
                <a:latin typeface="Arial Narrow" panose="020B0606020202030204" pitchFamily="34" charset="0"/>
              </a:rPr>
              <a:t> </a:t>
            </a:r>
            <a:r>
              <a:rPr lang="pt-BR" sz="2000" i="1" noProof="0" dirty="0">
                <a:latin typeface="Arial Narrow" panose="020B0606020202030204" pitchFamily="34" charset="0"/>
              </a:rPr>
              <a:t>complexos</a:t>
            </a:r>
            <a:r>
              <a:rPr lang="pt-BR" sz="2000" noProof="0" dirty="0">
                <a:latin typeface="Arial Narrow" panose="020B0606020202030204" pitchFamily="34" charset="0"/>
              </a:rPr>
              <a:t>, </a:t>
            </a:r>
            <a:r>
              <a:rPr lang="pt-BR" sz="2000" i="1" noProof="0" dirty="0">
                <a:latin typeface="Arial Narrow" panose="020B0606020202030204" pitchFamily="34" charset="0"/>
              </a:rPr>
              <a:t>opacos</a:t>
            </a:r>
            <a:r>
              <a:rPr lang="pt-BR" sz="2000" noProof="0" dirty="0">
                <a:latin typeface="Arial Narrow" panose="020B0606020202030204" pitchFamily="34" charset="0"/>
              </a:rPr>
              <a:t> ou </a:t>
            </a:r>
            <a:r>
              <a:rPr lang="pt-BR" sz="2000" i="1" noProof="0" dirty="0">
                <a:latin typeface="Arial Narrow" panose="020B0606020202030204" pitchFamily="34" charset="0"/>
              </a:rPr>
              <a:t>inseguros</a:t>
            </a:r>
            <a:r>
              <a:rPr lang="pt-BR" sz="2000" noProof="0" dirty="0">
                <a:latin typeface="Arial Narrow" panose="020B0606020202030204" pitchFamily="34" charset="0"/>
              </a:rPr>
              <a:t>: anonimato, confidencialidade, investigações com poucas salvaguardas</a:t>
            </a:r>
          </a:p>
          <a:p>
            <a:pPr marL="1012825" lvl="2" indent="-457200"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pt-BR" sz="2000" noProof="0" dirty="0">
                <a:solidFill>
                  <a:srgbClr val="FF0000"/>
                </a:solidFill>
                <a:latin typeface="Arial Narrow" panose="020B0606020202030204" pitchFamily="34" charset="0"/>
              </a:rPr>
              <a:t>Dificuldade em provar a conexão causal</a:t>
            </a:r>
            <a:r>
              <a:rPr lang="pt-BR" sz="2000" noProof="0" dirty="0">
                <a:latin typeface="Arial Narrow" panose="020B0606020202030204" pitchFamily="34" charset="0"/>
              </a:rPr>
              <a:t> denúncia-retaliação: a inversão do ônus da prova nem sempre é garantida</a:t>
            </a:r>
          </a:p>
          <a:p>
            <a:pPr marL="555625" lvl="2">
              <a:spcAft>
                <a:spcPts val="300"/>
              </a:spcAft>
              <a:defRPr/>
            </a:pPr>
            <a:endParaRPr lang="pt-BR" sz="2000" noProof="0" dirty="0">
              <a:latin typeface="Arial Narrow" panose="020B0606020202030204" pitchFamily="34" charset="0"/>
            </a:endParaRPr>
          </a:p>
          <a:p>
            <a:pPr marL="514350" indent="-514350" eaLnBrk="1" hangingPunct="1">
              <a:spcAft>
                <a:spcPts val="300"/>
              </a:spcAft>
              <a:buFont typeface="Wingdings" panose="05000000000000000000" pitchFamily="2" charset="2"/>
              <a:buChar char="q"/>
              <a:defRPr/>
            </a:pPr>
            <a:r>
              <a:rPr lang="pt-BR" sz="2400" b="1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Barreiras culturais e organizacionais</a:t>
            </a:r>
          </a:p>
          <a:p>
            <a:pPr marL="1012825" lvl="2" indent="-457200"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pt-BR" sz="2000" noProof="0" dirty="0">
                <a:solidFill>
                  <a:srgbClr val="FF0000"/>
                </a:solidFill>
                <a:latin typeface="Arial Narrow" panose="020B0606020202030204" pitchFamily="34" charset="0"/>
              </a:rPr>
              <a:t>Falta de apoio interno nas organizações</a:t>
            </a:r>
            <a:r>
              <a:rPr lang="pt-BR" sz="2000" noProof="0" dirty="0">
                <a:latin typeface="Arial Narrow" panose="020B0606020202030204" pitchFamily="34" charset="0"/>
              </a:rPr>
              <a:t>: cultura do silêncio, pactos de lealdade, priorização da reputação em detrimento da ética</a:t>
            </a:r>
          </a:p>
          <a:p>
            <a:pPr marL="1012825" lvl="2" indent="-457200"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pt-BR" sz="2000" noProof="0" dirty="0">
                <a:solidFill>
                  <a:srgbClr val="FF0000"/>
                </a:solidFill>
                <a:latin typeface="Arial Narrow" panose="020B0606020202030204" pitchFamily="34" charset="0"/>
              </a:rPr>
              <a:t>Resistência à mudança por parte das estruturas e dos sujeitos</a:t>
            </a:r>
            <a:r>
              <a:rPr lang="pt-BR" sz="2000" noProof="0" dirty="0">
                <a:latin typeface="Arial Narrow" panose="020B0606020202030204" pitchFamily="34" charset="0"/>
              </a:rPr>
              <a:t> chamados a detectar, investigar, exacerbada pela falta de recursos, independência, cultura organizacional...</a:t>
            </a:r>
          </a:p>
          <a:p>
            <a:pPr marL="555625" lvl="2">
              <a:spcAft>
                <a:spcPts val="300"/>
              </a:spcAft>
              <a:defRPr/>
            </a:pPr>
            <a:endParaRPr lang="pt-BR" sz="2000" noProof="0" dirty="0">
              <a:latin typeface="Arial Narrow" panose="020B0606020202030204" pitchFamily="34" charset="0"/>
            </a:endParaRPr>
          </a:p>
          <a:p>
            <a:pPr marL="514350" indent="-514350" eaLnBrk="1" hangingPunct="1">
              <a:spcAft>
                <a:spcPts val="300"/>
              </a:spcAft>
              <a:buFont typeface="Wingdings" panose="05000000000000000000" pitchFamily="2" charset="2"/>
              <a:buChar char="q"/>
              <a:defRPr/>
            </a:pPr>
            <a:r>
              <a:rPr lang="pt-BR" sz="2400" b="1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Uso de novas tecnologias</a:t>
            </a:r>
          </a:p>
          <a:p>
            <a:pPr marL="1012825" lvl="2" indent="-457200"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pt-BR" sz="2000" noProof="0" dirty="0">
                <a:latin typeface="Arial Narrow" panose="020B0606020202030204" pitchFamily="34" charset="0"/>
              </a:rPr>
              <a:t>A Estônia usa </a:t>
            </a:r>
            <a:r>
              <a:rPr lang="pt-BR" sz="2000" i="1" noProof="0" dirty="0">
                <a:latin typeface="Arial Narrow" panose="020B0606020202030204" pitchFamily="34" charset="0"/>
              </a:rPr>
              <a:t>blockchain</a:t>
            </a:r>
            <a:r>
              <a:rPr lang="pt-BR" sz="2000" noProof="0" dirty="0">
                <a:latin typeface="Arial Narrow" panose="020B0606020202030204" pitchFamily="34" charset="0"/>
              </a:rPr>
              <a:t> para registrar e validar reclamações (KSI Blockchain </a:t>
            </a:r>
            <a:r>
              <a:rPr lang="pt-BR" sz="2000" noProof="0" dirty="0" err="1">
                <a:latin typeface="Arial Narrow" panose="020B0606020202030204" pitchFamily="34" charset="0"/>
              </a:rPr>
              <a:t>Programme</a:t>
            </a:r>
            <a:r>
              <a:rPr lang="pt-BR" sz="2000" noProof="0" dirty="0">
                <a:latin typeface="Arial Narrow" panose="020B0606020202030204" pitchFamily="34" charset="0"/>
              </a:rPr>
              <a:t>, 2023)</a:t>
            </a:r>
          </a:p>
          <a:p>
            <a:pPr marL="1012825" lvl="2" indent="-457200"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pt-BR" sz="2000" noProof="0" dirty="0">
                <a:solidFill>
                  <a:srgbClr val="FF0000"/>
                </a:solidFill>
                <a:latin typeface="Arial Narrow" panose="020B0606020202030204" pitchFamily="34" charset="0"/>
              </a:rPr>
              <a:t>Perigo</a:t>
            </a:r>
            <a:r>
              <a:rPr lang="pt-BR" sz="2000" noProof="0" dirty="0">
                <a:latin typeface="Arial Narrow" panose="020B0606020202030204" pitchFamily="34" charset="0"/>
              </a:rPr>
              <a:t> de usar </a:t>
            </a:r>
            <a:r>
              <a:rPr lang="pt-BR" sz="2000" noProof="0" dirty="0">
                <a:solidFill>
                  <a:srgbClr val="FF0000"/>
                </a:solidFill>
                <a:latin typeface="Arial Narrow" panose="020B0606020202030204" pitchFamily="34" charset="0"/>
              </a:rPr>
              <a:t>IA</a:t>
            </a:r>
            <a:r>
              <a:rPr lang="pt-BR" sz="2000" noProof="0" dirty="0">
                <a:latin typeface="Arial Narrow" panose="020B0606020202030204" pitchFamily="34" charset="0"/>
              </a:rPr>
              <a:t>: identifica denunciantes por padrões de digitação (por exemplo, ferramentas como </a:t>
            </a:r>
            <a:r>
              <a:rPr lang="pt-BR" sz="2000" noProof="0" dirty="0" err="1">
                <a:latin typeface="Arial Narrow" panose="020B0606020202030204" pitchFamily="34" charset="0"/>
              </a:rPr>
              <a:t>GPTZero</a:t>
            </a:r>
            <a:r>
              <a:rPr lang="pt-BR" sz="2000" noProof="0" dirty="0">
                <a:latin typeface="Arial Narrow" panose="020B0606020202030204" pitchFamily="34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84492820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215FC28-71B0-F523-8B98-88481C6CBF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Conector recto 2">
            <a:extLst>
              <a:ext uri="{FF2B5EF4-FFF2-40B4-BE49-F238E27FC236}">
                <a16:creationId xmlns:a16="http://schemas.microsoft.com/office/drawing/2014/main" id="{4867F1C5-5987-11C3-86FF-38F7FEA77F27}"/>
              </a:ext>
            </a:extLst>
          </p:cNvPr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ext Box 3">
            <a:extLst>
              <a:ext uri="{FF2B5EF4-FFF2-40B4-BE49-F238E27FC236}">
                <a16:creationId xmlns:a16="http://schemas.microsoft.com/office/drawing/2014/main" id="{9FB528AC-3B10-19DF-8939-00F0E96F93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831" y="923475"/>
            <a:ext cx="11933213" cy="57554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58775" indent="-35877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381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514350" indent="-514350" eaLnBrk="1" hangingPunct="1">
              <a:spcAft>
                <a:spcPts val="300"/>
              </a:spcAft>
              <a:buFont typeface="Wingdings" panose="05000000000000000000" pitchFamily="2" charset="2"/>
              <a:buChar char="q"/>
              <a:defRPr/>
            </a:pPr>
            <a:r>
              <a:rPr lang="pt-BR" sz="2400" b="1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Obstáculos </a:t>
            </a:r>
            <a:r>
              <a:rPr lang="pt-BR" sz="2400" b="1" i="1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estruturais</a:t>
            </a:r>
            <a:r>
              <a:rPr lang="pt-BR" sz="2400" b="1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e soluções </a:t>
            </a:r>
            <a:r>
              <a:rPr lang="pt-BR" sz="2400" b="1" i="1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parciais</a:t>
            </a:r>
            <a:r>
              <a:rPr lang="pt-BR" sz="2400" b="1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e </a:t>
            </a:r>
            <a:r>
              <a:rPr lang="pt-BR" sz="2400" b="1" i="1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locais</a:t>
            </a:r>
          </a:p>
          <a:p>
            <a:pPr marL="1012825" lvl="2" indent="-457200"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pt-BR" sz="2000" noProof="0" dirty="0">
                <a:solidFill>
                  <a:srgbClr val="FF0000"/>
                </a:solidFill>
                <a:latin typeface="Arial Narrow" panose="020B0606020202030204" pitchFamily="34" charset="0"/>
              </a:rPr>
              <a:t>Represálias</a:t>
            </a:r>
            <a:r>
              <a:rPr lang="pt-BR" sz="2000" noProof="0" dirty="0">
                <a:latin typeface="Arial Narrow" panose="020B0606020202030204" pitchFamily="34" charset="0"/>
              </a:rPr>
              <a:t> e a </a:t>
            </a:r>
            <a:r>
              <a:rPr lang="pt-BR" sz="2000" noProof="0" dirty="0">
                <a:solidFill>
                  <a:srgbClr val="FF0000"/>
                </a:solidFill>
                <a:latin typeface="Arial Narrow" panose="020B0606020202030204" pitchFamily="34" charset="0"/>
              </a:rPr>
              <a:t>cultura do silêncio</a:t>
            </a:r>
          </a:p>
          <a:p>
            <a:pPr marL="2384425" lvl="5" indent="-457200"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pt-BR" noProof="0" dirty="0">
                <a:solidFill>
                  <a:schemeClr val="accent3"/>
                </a:solidFill>
                <a:effectLst/>
                <a:latin typeface="Arial Narrow" panose="020B0606020202030204" pitchFamily="34" charset="0"/>
                <a:ea typeface="Calibri" panose="020F0502020204030204" pitchFamily="34" charset="0"/>
              </a:rPr>
              <a:t>OEA-2023: 80% dos denunciantes na América Latina </a:t>
            </a:r>
            <a:r>
              <a:rPr lang="pt-BR" b="1" noProof="0" dirty="0">
                <a:solidFill>
                  <a:schemeClr val="accent3"/>
                </a:solidFill>
                <a:effectLst/>
                <a:latin typeface="Arial Narrow" panose="020B0606020202030204" pitchFamily="34" charset="0"/>
                <a:ea typeface="Calibri" panose="020F0502020204030204" pitchFamily="34" charset="0"/>
              </a:rPr>
              <a:t>perdem seus empregos</a:t>
            </a:r>
          </a:p>
          <a:p>
            <a:pPr marL="2384425" lvl="5" indent="-457200"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pt-BR" noProof="0" dirty="0">
                <a:solidFill>
                  <a:schemeClr val="accent3"/>
                </a:solidFill>
                <a:effectLst/>
                <a:latin typeface="Arial Narrow" panose="020B0606020202030204" pitchFamily="34" charset="0"/>
                <a:ea typeface="Calibri" panose="020F0502020204030204" pitchFamily="34" charset="0"/>
              </a:rPr>
              <a:t>TI-2021: 40% dos denunciantes relataram </a:t>
            </a:r>
            <a:r>
              <a:rPr lang="pt-BR" b="1" noProof="0" dirty="0">
                <a:solidFill>
                  <a:schemeClr val="accent3"/>
                </a:solidFill>
                <a:effectLst/>
                <a:latin typeface="Arial Narrow" panose="020B0606020202030204" pitchFamily="34" charset="0"/>
                <a:ea typeface="Calibri" panose="020F0502020204030204" pitchFamily="34" charset="0"/>
              </a:rPr>
              <a:t>ameaças</a:t>
            </a:r>
          </a:p>
          <a:p>
            <a:pPr marL="2384425" lvl="5" indent="-457200"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pt-BR" noProof="0" dirty="0">
                <a:solidFill>
                  <a:schemeClr val="accent3"/>
                </a:solidFill>
                <a:effectLst/>
                <a:latin typeface="Arial Narrow" panose="020B0606020202030204" pitchFamily="34" charset="0"/>
                <a:ea typeface="Calibri" panose="020F0502020204030204" pitchFamily="34" charset="0"/>
              </a:rPr>
              <a:t>UE-2023: 35% dos denunciantes usam </a:t>
            </a:r>
            <a:r>
              <a:rPr lang="pt-BR" b="1" noProof="0" dirty="0">
                <a:solidFill>
                  <a:schemeClr val="accent3"/>
                </a:solidFill>
                <a:effectLst/>
                <a:latin typeface="Arial Narrow" panose="020B0606020202030204" pitchFamily="34" charset="0"/>
                <a:ea typeface="Calibri" panose="020F0502020204030204" pitchFamily="34" charset="0"/>
              </a:rPr>
              <a:t>‘canais anônimos’</a:t>
            </a:r>
            <a:r>
              <a:rPr lang="pt-BR" noProof="0" dirty="0">
                <a:solidFill>
                  <a:schemeClr val="accent3"/>
                </a:solidFill>
                <a:effectLst/>
                <a:latin typeface="Arial Narrow" panose="020B0606020202030204" pitchFamily="34" charset="0"/>
                <a:ea typeface="Calibri" panose="020F0502020204030204" pitchFamily="34" charset="0"/>
              </a:rPr>
              <a:t> para contornar represálias</a:t>
            </a:r>
            <a:endParaRPr lang="pt-BR" sz="2000" noProof="0" dirty="0">
              <a:solidFill>
                <a:schemeClr val="accent3"/>
              </a:solidFill>
              <a:latin typeface="Arial Narrow" panose="020B0606020202030204" pitchFamily="34" charset="0"/>
            </a:endParaRPr>
          </a:p>
          <a:p>
            <a:pPr marL="1012825" lvl="2" indent="-457200"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pt-BR" sz="2000" noProof="0" dirty="0">
                <a:latin typeface="Arial Narrow" panose="020B0606020202030204" pitchFamily="34" charset="0"/>
              </a:rPr>
              <a:t>Ambivalência jurídica: </a:t>
            </a:r>
            <a:r>
              <a:rPr lang="pt-BR" sz="2000" noProof="0" dirty="0">
                <a:solidFill>
                  <a:srgbClr val="FF0000"/>
                </a:solidFill>
                <a:latin typeface="Arial Narrow" panose="020B0606020202030204" pitchFamily="34" charset="0"/>
              </a:rPr>
              <a:t>não há ‘estratégias transnacionais’</a:t>
            </a:r>
          </a:p>
          <a:p>
            <a:pPr marL="2384425" lvl="5" indent="-457200"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pt-BR" noProof="0" dirty="0">
                <a:solidFill>
                  <a:schemeClr val="accent3"/>
                </a:solidFill>
                <a:effectLst/>
                <a:latin typeface="Arial Narrow" panose="020B0606020202030204" pitchFamily="34" charset="0"/>
                <a:ea typeface="Calibri" panose="020F0502020204030204" pitchFamily="34" charset="0"/>
              </a:rPr>
              <a:t>Peru (IDEH-PUCP 2022): 62% dos casos contra denunciantes foram por uso do </a:t>
            </a:r>
            <a:r>
              <a:rPr lang="pt-BR" b="1" noProof="0" dirty="0">
                <a:solidFill>
                  <a:schemeClr val="accent3"/>
                </a:solidFill>
                <a:effectLst/>
                <a:latin typeface="Arial Narrow" panose="020B0606020202030204" pitchFamily="34" charset="0"/>
                <a:ea typeface="Calibri" panose="020F0502020204030204" pitchFamily="34" charset="0"/>
              </a:rPr>
              <a:t>crime de difamação</a:t>
            </a:r>
          </a:p>
          <a:p>
            <a:pPr marL="2384425" lvl="5" indent="-457200"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pt-BR" noProof="0" dirty="0">
                <a:solidFill>
                  <a:schemeClr val="accent3"/>
                </a:solidFill>
                <a:effectLst/>
                <a:latin typeface="Arial Narrow" panose="020B0606020202030204" pitchFamily="34" charset="0"/>
                <a:ea typeface="Calibri" panose="020F0502020204030204" pitchFamily="34" charset="0"/>
              </a:rPr>
              <a:t>Chile: a Lei de Transparência permite a classificação de </a:t>
            </a:r>
            <a:r>
              <a:rPr lang="pt-BR" b="1" noProof="0" dirty="0">
                <a:solidFill>
                  <a:schemeClr val="accent3"/>
                </a:solidFill>
                <a:effectLst/>
                <a:latin typeface="Arial Narrow" panose="020B0606020202030204" pitchFamily="34" charset="0"/>
                <a:ea typeface="Calibri" panose="020F0502020204030204" pitchFamily="34" charset="0"/>
              </a:rPr>
              <a:t>denúncias</a:t>
            </a:r>
            <a:r>
              <a:rPr lang="pt-BR" noProof="0" dirty="0">
                <a:solidFill>
                  <a:schemeClr val="accent3"/>
                </a:solidFill>
                <a:effectLst/>
                <a:latin typeface="Arial Narrow" panose="020B0606020202030204" pitchFamily="34" charset="0"/>
                <a:ea typeface="Calibri" panose="020F0502020204030204" pitchFamily="34" charset="0"/>
              </a:rPr>
              <a:t> como </a:t>
            </a:r>
            <a:r>
              <a:rPr lang="pt-BR" b="1" noProof="0" dirty="0">
                <a:solidFill>
                  <a:schemeClr val="accent3"/>
                </a:solidFill>
                <a:effectLst/>
                <a:latin typeface="Arial Narrow" panose="020B0606020202030204" pitchFamily="34" charset="0"/>
                <a:ea typeface="Calibri" panose="020F0502020204030204" pitchFamily="34" charset="0"/>
              </a:rPr>
              <a:t>’reservadas’</a:t>
            </a:r>
          </a:p>
          <a:p>
            <a:pPr marL="2384425" lvl="5" indent="-457200"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pt-BR" noProof="0" dirty="0">
                <a:solidFill>
                  <a:schemeClr val="accent3"/>
                </a:solidFill>
                <a:effectLst/>
                <a:latin typeface="Arial Narrow" panose="020B0606020202030204" pitchFamily="34" charset="0"/>
                <a:ea typeface="Calibri" panose="020F0502020204030204" pitchFamily="34" charset="0"/>
              </a:rPr>
              <a:t>Espanha: Excepcionalidade da Lei 2-2023 por afetar a </a:t>
            </a:r>
            <a:r>
              <a:rPr lang="pt-BR" b="1" noProof="0" dirty="0">
                <a:solidFill>
                  <a:schemeClr val="accent3"/>
                </a:solidFill>
                <a:effectLst/>
                <a:latin typeface="Arial Narrow" panose="020B0606020202030204" pitchFamily="34" charset="0"/>
                <a:ea typeface="Calibri" panose="020F0502020204030204" pitchFamily="34" charset="0"/>
              </a:rPr>
              <a:t>‘segurança nacional</a:t>
            </a:r>
            <a:r>
              <a:rPr lang="pt-BR" b="1" dirty="0">
                <a:solidFill>
                  <a:schemeClr val="accent3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’</a:t>
            </a:r>
            <a:endParaRPr lang="pt-BR" b="1" noProof="0" dirty="0">
              <a:solidFill>
                <a:schemeClr val="accent3"/>
              </a:solidFill>
              <a:effectLst/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2384425" lvl="5" indent="-457200"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pt-BR" noProof="0" dirty="0">
                <a:solidFill>
                  <a:schemeClr val="accent3"/>
                </a:solidFill>
                <a:effectLst/>
                <a:latin typeface="Arial Narrow" panose="020B0606020202030204" pitchFamily="34" charset="0"/>
                <a:ea typeface="Calibri" panose="020F0502020204030204" pitchFamily="34" charset="0"/>
              </a:rPr>
              <a:t>Suécia (Lei 2021:890): os denunciantes recebem </a:t>
            </a:r>
            <a:r>
              <a:rPr lang="pt-BR" b="1" noProof="0" dirty="0">
                <a:solidFill>
                  <a:schemeClr val="accent3"/>
                </a:solidFill>
                <a:effectLst/>
                <a:latin typeface="Arial Narrow" panose="020B0606020202030204" pitchFamily="34" charset="0"/>
                <a:ea typeface="Calibri" panose="020F0502020204030204" pitchFamily="34" charset="0"/>
              </a:rPr>
              <a:t>assistência jurídica</a:t>
            </a:r>
            <a:r>
              <a:rPr lang="pt-BR" noProof="0" dirty="0">
                <a:solidFill>
                  <a:schemeClr val="accent3"/>
                </a:solidFill>
                <a:effectLst/>
                <a:latin typeface="Arial Narrow" panose="020B0606020202030204" pitchFamily="34" charset="0"/>
                <a:ea typeface="Calibri" panose="020F0502020204030204" pitchFamily="34" charset="0"/>
              </a:rPr>
              <a:t> e </a:t>
            </a:r>
            <a:r>
              <a:rPr lang="pt-BR" b="1" noProof="0" dirty="0">
                <a:solidFill>
                  <a:schemeClr val="accent3"/>
                </a:solidFill>
                <a:effectLst/>
                <a:latin typeface="Arial Narrow" panose="020B0606020202030204" pitchFamily="34" charset="0"/>
                <a:ea typeface="Calibri" panose="020F0502020204030204" pitchFamily="34" charset="0"/>
              </a:rPr>
              <a:t>aconselhamento psicológico</a:t>
            </a:r>
          </a:p>
          <a:p>
            <a:pPr marL="1012825" lvl="2" indent="-457200"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pt-BR" sz="2000" noProof="0" dirty="0">
                <a:solidFill>
                  <a:srgbClr val="FF0000"/>
                </a:solidFill>
                <a:latin typeface="Arial Narrow" panose="020B0606020202030204" pitchFamily="34" charset="0"/>
              </a:rPr>
              <a:t>Desconfiança institucional</a:t>
            </a:r>
          </a:p>
          <a:p>
            <a:pPr marL="2384425" lvl="5" indent="-457200"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pt-BR" noProof="0" dirty="0">
                <a:solidFill>
                  <a:schemeClr val="accent3"/>
                </a:solidFill>
                <a:effectLst/>
                <a:latin typeface="Arial Narrow" panose="020B0606020202030204" pitchFamily="34" charset="0"/>
                <a:ea typeface="Calibri" panose="020F0502020204030204" pitchFamily="34" charset="0"/>
              </a:rPr>
              <a:t>Os </a:t>
            </a:r>
            <a:r>
              <a:rPr lang="pt-BR" b="1" noProof="0" dirty="0">
                <a:solidFill>
                  <a:schemeClr val="accent3"/>
                </a:solidFill>
                <a:effectLst/>
                <a:latin typeface="Arial Narrow" panose="020B0606020202030204" pitchFamily="34" charset="0"/>
                <a:ea typeface="Calibri" panose="020F0502020204030204" pitchFamily="34" charset="0"/>
              </a:rPr>
              <a:t>órgãos de denúncia não</a:t>
            </a:r>
            <a:r>
              <a:rPr lang="pt-BR" noProof="0" dirty="0">
                <a:solidFill>
                  <a:schemeClr val="accent3"/>
                </a:solidFill>
                <a:effectLst/>
                <a:latin typeface="Arial Narrow" panose="020B0606020202030204" pitchFamily="34" charset="0"/>
                <a:ea typeface="Calibri" panose="020F0502020204030204" pitchFamily="34" charset="0"/>
              </a:rPr>
              <a:t> são </a:t>
            </a:r>
            <a:r>
              <a:rPr lang="pt-BR" b="1" noProof="0" dirty="0">
                <a:solidFill>
                  <a:schemeClr val="accent3"/>
                </a:solidFill>
                <a:effectLst/>
                <a:latin typeface="Arial Narrow" panose="020B0606020202030204" pitchFamily="34" charset="0"/>
                <a:ea typeface="Calibri" panose="020F0502020204030204" pitchFamily="34" charset="0"/>
              </a:rPr>
              <a:t>independentes</a:t>
            </a:r>
            <a:r>
              <a:rPr lang="pt-BR" noProof="0" dirty="0">
                <a:solidFill>
                  <a:schemeClr val="accent3"/>
                </a:solidFill>
                <a:effectLst/>
                <a:latin typeface="Arial Narrow" panose="020B0606020202030204" pitchFamily="34" charset="0"/>
                <a:ea typeface="Calibri" panose="020F0502020204030204" pitchFamily="34" charset="0"/>
              </a:rPr>
              <a:t>: </a:t>
            </a:r>
            <a:r>
              <a:rPr lang="pt-BR" i="1" noProof="0" dirty="0">
                <a:solidFill>
                  <a:schemeClr val="accent3"/>
                </a:solidFill>
                <a:effectLst/>
                <a:latin typeface="Arial Narrow" panose="020B0606020202030204" pitchFamily="34" charset="0"/>
                <a:ea typeface="Calibri" panose="020F0502020204030204" pitchFamily="34" charset="0"/>
              </a:rPr>
              <a:t>infiltração por corrupção</a:t>
            </a:r>
            <a:endParaRPr lang="pt-BR" noProof="0" dirty="0">
              <a:solidFill>
                <a:schemeClr val="accent3"/>
              </a:solidFill>
              <a:effectLst/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2384425" lvl="5" indent="-457200"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pt-BR" noProof="0" dirty="0">
                <a:solidFill>
                  <a:schemeClr val="accent3"/>
                </a:solidFill>
                <a:effectLst/>
                <a:latin typeface="Arial Narrow" panose="020B0606020202030204" pitchFamily="34" charset="0"/>
                <a:ea typeface="Calibri" panose="020F0502020204030204" pitchFamily="34" charset="0"/>
              </a:rPr>
              <a:t>Portugal: em 2020 cria </a:t>
            </a:r>
            <a:r>
              <a:rPr lang="pt-BR" b="1" noProof="0" dirty="0">
                <a:solidFill>
                  <a:schemeClr val="accent3"/>
                </a:solidFill>
                <a:effectLst/>
                <a:latin typeface="Arial Narrow" panose="020B0606020202030204" pitchFamily="34" charset="0"/>
                <a:ea typeface="Calibri" panose="020F0502020204030204" pitchFamily="34" charset="0"/>
              </a:rPr>
              <a:t>Procuradoria Anticorrupção independente</a:t>
            </a:r>
            <a:r>
              <a:rPr lang="pt-BR" noProof="0" dirty="0">
                <a:solidFill>
                  <a:schemeClr val="accent3"/>
                </a:solidFill>
                <a:effectLst/>
                <a:latin typeface="Arial Narrow" panose="020B0606020202030204" pitchFamily="34" charset="0"/>
                <a:ea typeface="Calibri" panose="020F0502020204030204" pitchFamily="34" charset="0"/>
              </a:rPr>
              <a:t> e o número de denúncias aumenta 200%.</a:t>
            </a:r>
          </a:p>
          <a:p>
            <a:pPr marL="2384425" lvl="5" indent="-457200"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pt-BR" noProof="0" dirty="0">
                <a:solidFill>
                  <a:schemeClr val="accent3"/>
                </a:solidFill>
                <a:effectLst/>
                <a:latin typeface="Arial Narrow" panose="020B0606020202030204" pitchFamily="34" charset="0"/>
                <a:ea typeface="Calibri" panose="020F0502020204030204" pitchFamily="34" charset="0"/>
              </a:rPr>
              <a:t>A Dinamarca tem um esquema de denúncias gerenciado pelo </a:t>
            </a:r>
            <a:r>
              <a:rPr lang="pt-BR" b="1" noProof="0" dirty="0">
                <a:solidFill>
                  <a:schemeClr val="accent3"/>
                </a:solidFill>
                <a:effectLst/>
                <a:latin typeface="Arial Narrow" panose="020B0606020202030204" pitchFamily="34" charset="0"/>
                <a:ea typeface="Calibri" panose="020F0502020204030204" pitchFamily="34" charset="0"/>
              </a:rPr>
              <a:t>Ombudsman Parlamentar</a:t>
            </a:r>
            <a:endParaRPr lang="pt-BR" b="1" noProof="0" dirty="0">
              <a:solidFill>
                <a:schemeClr val="accent3"/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514350" indent="-514350" eaLnBrk="1" hangingPunct="1">
              <a:spcAft>
                <a:spcPts val="300"/>
              </a:spcAft>
              <a:buFont typeface="Wingdings" panose="05000000000000000000" pitchFamily="2" charset="2"/>
              <a:buChar char="q"/>
              <a:defRPr/>
            </a:pPr>
            <a:r>
              <a:rPr lang="pt-BR" sz="2400" b="1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Novas áreas de colaboração</a:t>
            </a:r>
          </a:p>
          <a:p>
            <a:pPr marL="1012825" lvl="2" indent="-457200"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pt-BR" sz="2000" noProof="0" dirty="0">
                <a:latin typeface="Arial Narrow" panose="020B0606020202030204" pitchFamily="34" charset="0"/>
              </a:rPr>
              <a:t>Denunciantes sobre o clima (Petrobras, Volkswagen)</a:t>
            </a:r>
          </a:p>
          <a:p>
            <a:pPr marL="1012825" lvl="2" indent="-457200"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pt-BR" sz="2000" noProof="0" dirty="0">
                <a:latin typeface="Arial Narrow" panose="020B0606020202030204" pitchFamily="34" charset="0"/>
              </a:rPr>
              <a:t>Em 2023, um funcionário da Shell denunciou uma superestimação das reservas de petróleo (Informe ESG 2023)</a:t>
            </a:r>
          </a:p>
        </p:txBody>
      </p:sp>
    </p:spTree>
    <p:extLst>
      <p:ext uri="{BB962C8B-B14F-4D97-AF65-F5344CB8AC3E}">
        <p14:creationId xmlns:p14="http://schemas.microsoft.com/office/powerpoint/2010/main" val="308104779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A7482E7-1BD5-55A6-099A-04B0ECF053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61058ED0-8AAE-26B4-B8D7-34B035F0C897}"/>
              </a:ext>
            </a:extLst>
          </p:cNvPr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ext Box 3">
            <a:extLst>
              <a:ext uri="{FF2B5EF4-FFF2-40B4-BE49-F238E27FC236}">
                <a16:creationId xmlns:a16="http://schemas.microsoft.com/office/drawing/2014/main" id="{E6CD75DE-771B-E0C5-824B-15029BC1CE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831" y="923475"/>
            <a:ext cx="11933213" cy="56938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58775" indent="-35877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381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514350" indent="-514350" eaLnBrk="1" hangingPunct="1">
              <a:spcAft>
                <a:spcPts val="300"/>
              </a:spcAft>
              <a:buFont typeface="Wingdings" panose="05000000000000000000" pitchFamily="2" charset="2"/>
              <a:buChar char="q"/>
              <a:defRPr/>
            </a:pPr>
            <a:r>
              <a:rPr lang="pt-BR" sz="2400" b="1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Do alertador</a:t>
            </a:r>
          </a:p>
          <a:p>
            <a:pPr marL="1012825" lvl="2" indent="-457200"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pt-BR" sz="2000" noProof="0" dirty="0">
                <a:solidFill>
                  <a:srgbClr val="FF0000"/>
                </a:solidFill>
                <a:latin typeface="Arial Narrow" panose="020B0606020202030204" pitchFamily="34" charset="0"/>
              </a:rPr>
              <a:t>Liberdade de expressão</a:t>
            </a:r>
            <a:r>
              <a:rPr lang="pt-BR" sz="2000" noProof="0" dirty="0">
                <a:latin typeface="Arial Narrow" panose="020B0606020202030204" pitchFamily="34" charset="0"/>
              </a:rPr>
              <a:t> e </a:t>
            </a:r>
            <a:r>
              <a:rPr lang="pt-BR" sz="2000" noProof="0" dirty="0">
                <a:solidFill>
                  <a:srgbClr val="FF0000"/>
                </a:solidFill>
                <a:latin typeface="Arial Narrow" panose="020B0606020202030204" pitchFamily="34" charset="0"/>
              </a:rPr>
              <a:t>direito à informação</a:t>
            </a:r>
          </a:p>
          <a:p>
            <a:pPr marL="1927225" lvl="4" indent="-457200">
              <a:spcAft>
                <a:spcPts val="300"/>
              </a:spcAft>
              <a:buFont typeface="Wingdings" panose="05000000000000000000" pitchFamily="2" charset="2"/>
              <a:buChar char="ü"/>
              <a:defRPr/>
            </a:pPr>
            <a:r>
              <a:rPr lang="pt-BR" noProof="0" dirty="0">
                <a:solidFill>
                  <a:srgbClr val="FF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Informar irregularidades</a:t>
            </a:r>
            <a:r>
              <a:rPr lang="pt-BR" noProof="0" dirty="0">
                <a:latin typeface="Arial Narrow" panose="020B0606020202030204" pitchFamily="34" charset="0"/>
                <a:ea typeface="Calibri" panose="020F0502020204030204" pitchFamily="34" charset="0"/>
              </a:rPr>
              <a:t> sem ser condicionado pelo medo de represálias ou exigências de responsabilidade</a:t>
            </a:r>
          </a:p>
          <a:p>
            <a:pPr marL="1927225" lvl="4" indent="-457200">
              <a:spcAft>
                <a:spcPts val="300"/>
              </a:spcAft>
              <a:buFont typeface="Wingdings" panose="05000000000000000000" pitchFamily="2" charset="2"/>
              <a:buChar char="ü"/>
              <a:defRPr/>
            </a:pPr>
            <a:r>
              <a:rPr lang="pt-BR" noProof="0" dirty="0">
                <a:latin typeface="Arial Narrow" panose="020B0606020202030204" pitchFamily="34" charset="0"/>
                <a:ea typeface="Calibri" panose="020F0502020204030204" pitchFamily="34" charset="0"/>
              </a:rPr>
              <a:t>Capacidade de contribuir para o </a:t>
            </a:r>
            <a:r>
              <a:rPr lang="pt-BR" noProof="0" dirty="0">
                <a:solidFill>
                  <a:srgbClr val="FF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debate público</a:t>
            </a:r>
            <a:r>
              <a:rPr lang="pt-BR" noProof="0" dirty="0">
                <a:latin typeface="Arial Narrow" panose="020B0606020202030204" pitchFamily="34" charset="0"/>
                <a:ea typeface="Calibri" panose="020F0502020204030204" pitchFamily="34" charset="0"/>
              </a:rPr>
              <a:t> e a </a:t>
            </a:r>
            <a:r>
              <a:rPr lang="pt-BR" noProof="0" dirty="0">
                <a:solidFill>
                  <a:srgbClr val="FF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transparência</a:t>
            </a:r>
            <a:r>
              <a:rPr lang="pt-BR" dirty="0">
                <a:latin typeface="Arial Narrow" panose="020B0606020202030204" pitchFamily="34" charset="0"/>
                <a:ea typeface="Calibri" panose="020F0502020204030204" pitchFamily="34" charset="0"/>
              </a:rPr>
              <a:t> e proteção </a:t>
            </a:r>
            <a:r>
              <a:rPr lang="pt-BR" noProof="0" dirty="0">
                <a:latin typeface="Arial Narrow" panose="020B0606020202030204" pitchFamily="34" charset="0"/>
                <a:ea typeface="Calibri" panose="020F0502020204030204" pitchFamily="34" charset="0"/>
              </a:rPr>
              <a:t>do </a:t>
            </a:r>
            <a:r>
              <a:rPr lang="pt-BR" noProof="0" dirty="0">
                <a:solidFill>
                  <a:srgbClr val="FF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interesse público</a:t>
            </a:r>
            <a:endParaRPr lang="pt-BR" sz="2000" noProof="0" dirty="0">
              <a:solidFill>
                <a:srgbClr val="FF0000"/>
              </a:solidFill>
              <a:latin typeface="Arial Narrow" panose="020B0606020202030204" pitchFamily="34" charset="0"/>
            </a:endParaRPr>
          </a:p>
          <a:p>
            <a:pPr marL="1012825" lvl="2" indent="-457200"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pt-BR" sz="2000" noProof="0" dirty="0">
                <a:solidFill>
                  <a:srgbClr val="FF0000"/>
                </a:solidFill>
                <a:latin typeface="Arial Narrow" panose="020B0606020202030204" pitchFamily="34" charset="0"/>
              </a:rPr>
              <a:t>Acesso à justiça</a:t>
            </a:r>
          </a:p>
          <a:p>
            <a:pPr marL="1927225" lvl="4" indent="-457200" algn="just">
              <a:spcAft>
                <a:spcPts val="300"/>
              </a:spcAft>
              <a:buFont typeface="Wingdings" panose="05000000000000000000" pitchFamily="2" charset="2"/>
              <a:buChar char="ü"/>
              <a:defRPr/>
            </a:pPr>
            <a:r>
              <a:rPr lang="pt-BR" noProof="0" dirty="0">
                <a:latin typeface="Arial Narrow" panose="020B0606020202030204" pitchFamily="34" charset="0"/>
                <a:ea typeface="Calibri" panose="020F0502020204030204" pitchFamily="34" charset="0"/>
              </a:rPr>
              <a:t>Acesso a </a:t>
            </a:r>
            <a:r>
              <a:rPr lang="pt-BR" noProof="0" dirty="0">
                <a:solidFill>
                  <a:srgbClr val="FF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procedimentos</a:t>
            </a:r>
            <a:r>
              <a:rPr lang="pt-BR" noProof="0" dirty="0">
                <a:latin typeface="Arial Narrow" panose="020B0606020202030204" pitchFamily="34" charset="0"/>
                <a:ea typeface="Calibri" panose="020F0502020204030204" pitchFamily="34" charset="0"/>
              </a:rPr>
              <a:t> </a:t>
            </a:r>
            <a:r>
              <a:rPr lang="pt-BR" i="1" noProof="0" dirty="0">
                <a:latin typeface="Arial Narrow" panose="020B0606020202030204" pitchFamily="34" charset="0"/>
                <a:ea typeface="Calibri" panose="020F0502020204030204" pitchFamily="34" charset="0"/>
              </a:rPr>
              <a:t>eficazes</a:t>
            </a:r>
            <a:r>
              <a:rPr lang="pt-BR" noProof="0" dirty="0">
                <a:latin typeface="Arial Narrow" panose="020B0606020202030204" pitchFamily="34" charset="0"/>
                <a:ea typeface="Calibri" panose="020F0502020204030204" pitchFamily="34" charset="0"/>
              </a:rPr>
              <a:t> e </a:t>
            </a:r>
            <a:r>
              <a:rPr lang="pt-BR" i="1" noProof="0" dirty="0">
                <a:latin typeface="Arial Narrow" panose="020B0606020202030204" pitchFamily="34" charset="0"/>
                <a:ea typeface="Calibri" panose="020F0502020204030204" pitchFamily="34" charset="0"/>
              </a:rPr>
              <a:t>confidenciais</a:t>
            </a:r>
          </a:p>
          <a:p>
            <a:pPr marL="1927225" lvl="4" indent="-457200">
              <a:spcAft>
                <a:spcPts val="300"/>
              </a:spcAft>
              <a:buFont typeface="Wingdings" panose="05000000000000000000" pitchFamily="2" charset="2"/>
              <a:buChar char="ü"/>
              <a:defRPr/>
            </a:pPr>
            <a:r>
              <a:rPr lang="pt-BR" noProof="0" dirty="0">
                <a:latin typeface="Arial Narrow" panose="020B0606020202030204" pitchFamily="34" charset="0"/>
                <a:ea typeface="Calibri" panose="020F0502020204030204" pitchFamily="34" charset="0"/>
              </a:rPr>
              <a:t>Relação direta com a </a:t>
            </a:r>
            <a:r>
              <a:rPr lang="pt-BR" noProof="0" dirty="0">
                <a:solidFill>
                  <a:srgbClr val="FF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proteção judicial efetiva</a:t>
            </a:r>
            <a:endParaRPr lang="pt-BR" sz="1800" noProof="0" dirty="0">
              <a:solidFill>
                <a:srgbClr val="FF0000"/>
              </a:solidFill>
              <a:effectLst/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012825" lvl="2" indent="-457200"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pt-BR" sz="2000" noProof="0" dirty="0">
                <a:solidFill>
                  <a:srgbClr val="FF0000"/>
                </a:solidFill>
                <a:latin typeface="Arial Narrow" panose="020B0606020202030204" pitchFamily="34" charset="0"/>
              </a:rPr>
              <a:t>Igualdade</a:t>
            </a:r>
            <a:r>
              <a:rPr lang="pt-BR" sz="2000" noProof="0" dirty="0">
                <a:latin typeface="Arial Narrow" panose="020B0606020202030204" pitchFamily="34" charset="0"/>
              </a:rPr>
              <a:t> e </a:t>
            </a:r>
            <a:r>
              <a:rPr lang="pt-BR" sz="2000" noProof="0" dirty="0">
                <a:solidFill>
                  <a:srgbClr val="FF0000"/>
                </a:solidFill>
                <a:latin typeface="Arial Narrow" panose="020B0606020202030204" pitchFamily="34" charset="0"/>
              </a:rPr>
              <a:t>não discriminação</a:t>
            </a:r>
          </a:p>
          <a:p>
            <a:pPr marL="1927225" lvl="4" indent="-457200">
              <a:spcAft>
                <a:spcPts val="300"/>
              </a:spcAft>
              <a:buFont typeface="Wingdings" panose="05000000000000000000" pitchFamily="2" charset="2"/>
              <a:buChar char="ü"/>
              <a:defRPr/>
            </a:pPr>
            <a:r>
              <a:rPr lang="pt-BR" noProof="0" dirty="0">
                <a:latin typeface="Arial Narrow" panose="020B0606020202030204" pitchFamily="34" charset="0"/>
              </a:rPr>
              <a:t>Não discriminação -trabalhista e social- e tratamento desigual pelo exercício do direito de se manifestar</a:t>
            </a:r>
          </a:p>
          <a:p>
            <a:pPr marL="1927225" lvl="4" indent="-457200">
              <a:spcAft>
                <a:spcPts val="300"/>
              </a:spcAft>
              <a:buFont typeface="Wingdings" panose="05000000000000000000" pitchFamily="2" charset="2"/>
              <a:buChar char="ü"/>
              <a:defRPr/>
            </a:pPr>
            <a:r>
              <a:rPr lang="pt-BR" noProof="0" dirty="0">
                <a:latin typeface="Arial Narrow" panose="020B0606020202030204" pitchFamily="34" charset="0"/>
              </a:rPr>
              <a:t>Proteção contra demissão injustificada, assédio e degradação profissional</a:t>
            </a:r>
          </a:p>
          <a:p>
            <a:pPr marL="1012825" lvl="2" indent="-457200"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pt-BR" sz="2000" noProof="0" dirty="0">
                <a:solidFill>
                  <a:srgbClr val="FF0000"/>
                </a:solidFill>
                <a:latin typeface="Arial Narrow" panose="020B0606020202030204" pitchFamily="34" charset="0"/>
              </a:rPr>
              <a:t>Direito ao trabalho</a:t>
            </a:r>
            <a:r>
              <a:rPr lang="pt-BR" sz="2000" noProof="0" dirty="0">
                <a:latin typeface="Arial Narrow" panose="020B0606020202030204" pitchFamily="34" charset="0"/>
              </a:rPr>
              <a:t> e </a:t>
            </a:r>
            <a:r>
              <a:rPr lang="pt-BR" sz="2000" noProof="0" dirty="0">
                <a:solidFill>
                  <a:srgbClr val="FF0000"/>
                </a:solidFill>
                <a:latin typeface="Arial Narrow" panose="020B0606020202030204" pitchFamily="34" charset="0"/>
              </a:rPr>
              <a:t>condições de trabalho</a:t>
            </a:r>
          </a:p>
          <a:p>
            <a:pPr marL="1927225" lvl="4" indent="-457200">
              <a:spcAft>
                <a:spcPts val="300"/>
              </a:spcAft>
              <a:buFont typeface="Wingdings" panose="05000000000000000000" pitchFamily="2" charset="2"/>
              <a:buChar char="ü"/>
              <a:defRPr/>
            </a:pPr>
            <a:r>
              <a:rPr lang="pt-BR" noProof="0" dirty="0">
                <a:solidFill>
                  <a:srgbClr val="FF0000"/>
                </a:solidFill>
                <a:latin typeface="Arial Narrow" panose="020B0606020202030204" pitchFamily="34" charset="0"/>
              </a:rPr>
              <a:t>Estabilidade</a:t>
            </a:r>
            <a:r>
              <a:rPr lang="pt-BR" noProof="0" dirty="0">
                <a:latin typeface="Arial Narrow" panose="020B0606020202030204" pitchFamily="34" charset="0"/>
              </a:rPr>
              <a:t> no emprego</a:t>
            </a:r>
          </a:p>
          <a:p>
            <a:pPr marL="1927225" lvl="4" indent="-457200">
              <a:spcAft>
                <a:spcPts val="300"/>
              </a:spcAft>
              <a:buFont typeface="Wingdings" panose="05000000000000000000" pitchFamily="2" charset="2"/>
              <a:buChar char="ü"/>
              <a:defRPr/>
            </a:pPr>
            <a:r>
              <a:rPr lang="pt-BR" noProof="0" dirty="0">
                <a:solidFill>
                  <a:srgbClr val="FF0000"/>
                </a:solidFill>
                <a:latin typeface="Arial Narrow" panose="020B0606020202030204" pitchFamily="34" charset="0"/>
              </a:rPr>
              <a:t>Dignidade</a:t>
            </a:r>
            <a:r>
              <a:rPr lang="pt-BR" noProof="0" dirty="0">
                <a:latin typeface="Arial Narrow" panose="020B0606020202030204" pitchFamily="34" charset="0"/>
              </a:rPr>
              <a:t> no trabalho</a:t>
            </a:r>
            <a:endParaRPr lang="pt-BR" dirty="0">
              <a:latin typeface="Arial Narrow" panose="020B0606020202030204" pitchFamily="34" charset="0"/>
            </a:endParaRPr>
          </a:p>
          <a:p>
            <a:pPr marL="1012825" lvl="2" indent="-457200"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pt-BR" sz="2000" noProof="0" dirty="0">
                <a:solidFill>
                  <a:srgbClr val="FF0000"/>
                </a:solidFill>
                <a:latin typeface="Arial Narrow" panose="020B0606020202030204" pitchFamily="34" charset="0"/>
              </a:rPr>
              <a:t>Direito de defesa</a:t>
            </a:r>
          </a:p>
          <a:p>
            <a:pPr marL="1927225" lvl="4" indent="-457200">
              <a:spcAft>
                <a:spcPts val="300"/>
              </a:spcAft>
              <a:buFont typeface="Wingdings" panose="05000000000000000000" pitchFamily="2" charset="2"/>
              <a:buChar char="ü"/>
              <a:defRPr/>
            </a:pPr>
            <a:r>
              <a:rPr lang="pt-BR" noProof="0" dirty="0">
                <a:solidFill>
                  <a:srgbClr val="FF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Efetiva</a:t>
            </a:r>
          </a:p>
          <a:p>
            <a:pPr marL="1012825" lvl="2" indent="-457200"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pt-BR" sz="2000" noProof="0" dirty="0">
                <a:solidFill>
                  <a:srgbClr val="FF0000"/>
                </a:solidFill>
                <a:latin typeface="Arial Narrow" panose="020B0606020202030204" pitchFamily="34" charset="0"/>
              </a:rPr>
              <a:t>Devido processo legal</a:t>
            </a:r>
          </a:p>
          <a:p>
            <a:pPr marL="1927225" lvl="4" indent="-457200">
              <a:spcAft>
                <a:spcPts val="300"/>
              </a:spcAft>
              <a:buFont typeface="Wingdings" panose="05000000000000000000" pitchFamily="2" charset="2"/>
              <a:buChar char="ü"/>
              <a:defRPr/>
            </a:pPr>
            <a:r>
              <a:rPr lang="pt-BR" noProof="0" dirty="0">
                <a:latin typeface="Arial Narrow" panose="020B0606020202030204" pitchFamily="34" charset="0"/>
                <a:ea typeface="Calibri" panose="020F0502020204030204" pitchFamily="34" charset="0"/>
              </a:rPr>
              <a:t>Também nos procedimentos e formalidades </a:t>
            </a:r>
            <a:r>
              <a:rPr lang="pt-BR" noProof="0" dirty="0">
                <a:solidFill>
                  <a:srgbClr val="FF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anteriores</a:t>
            </a:r>
            <a:r>
              <a:rPr lang="pt-BR" noProof="0" dirty="0">
                <a:latin typeface="Arial Narrow" panose="020B0606020202030204" pitchFamily="34" charset="0"/>
                <a:ea typeface="Calibri" panose="020F0502020204030204" pitchFamily="34" charset="0"/>
              </a:rPr>
              <a:t> às ações jurisdicionais</a:t>
            </a:r>
          </a:p>
        </p:txBody>
      </p:sp>
      <p:sp>
        <p:nvSpPr>
          <p:cNvPr id="3" name="Text Box 8">
            <a:extLst>
              <a:ext uri="{FF2B5EF4-FFF2-40B4-BE49-F238E27FC236}">
                <a16:creationId xmlns:a16="http://schemas.microsoft.com/office/drawing/2014/main" id="{85036BE8-D7E1-5EB9-B824-AD517FE3A9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0842" y="90005"/>
            <a:ext cx="11521817" cy="67710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es-ES" sz="2000" b="1" noProof="0" dirty="0">
                <a:solidFill>
                  <a:srgbClr val="FF0000"/>
                </a:solidFill>
                <a:latin typeface="Arial Narrow" panose="020B0606020202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(2/2) </a:t>
            </a:r>
            <a:r>
              <a:rPr lang="es-ES" sz="3300" b="1" noProof="0" dirty="0">
                <a:solidFill>
                  <a:srgbClr val="FF0000"/>
                </a:solidFill>
                <a:latin typeface="Arial Narrow" panose="020B0606020202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DIREITOS E GARANTIAS CONSTITUCIONAIS EM JOGO</a:t>
            </a:r>
          </a:p>
          <a:p>
            <a:pPr algn="ctr" eaLnBrk="1" hangingPunct="1">
              <a:defRPr/>
            </a:pPr>
            <a:r>
              <a:rPr lang="es-ES" sz="500" b="1" noProof="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51293868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AA3118E-4E0D-C34F-0C42-1B7B67D36D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Conector recto 2">
            <a:extLst>
              <a:ext uri="{FF2B5EF4-FFF2-40B4-BE49-F238E27FC236}">
                <a16:creationId xmlns:a16="http://schemas.microsoft.com/office/drawing/2014/main" id="{F7E94CD2-C460-91BE-DCFE-9DD1AE96ECB2}"/>
              </a:ext>
            </a:extLst>
          </p:cNvPr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ext Box 3">
            <a:extLst>
              <a:ext uri="{FF2B5EF4-FFF2-40B4-BE49-F238E27FC236}">
                <a16:creationId xmlns:a16="http://schemas.microsoft.com/office/drawing/2014/main" id="{3B164E03-B089-B027-84F8-ED80A405EF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831" y="923475"/>
            <a:ext cx="11933213" cy="40241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58775" indent="-35877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381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514350" indent="-514350" eaLnBrk="1" hangingPunct="1">
              <a:spcAft>
                <a:spcPts val="300"/>
              </a:spcAft>
              <a:buFont typeface="Wingdings" panose="05000000000000000000" pitchFamily="2" charset="2"/>
              <a:buChar char="q"/>
              <a:defRPr/>
            </a:pPr>
            <a:r>
              <a:rPr lang="pt-BR" sz="2400" b="1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Do denunciado</a:t>
            </a:r>
          </a:p>
          <a:p>
            <a:pPr marL="1012825" lvl="2" indent="-457200"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pt-BR" sz="2000" noProof="0" dirty="0">
                <a:solidFill>
                  <a:srgbClr val="FF0000"/>
                </a:solidFill>
                <a:latin typeface="Arial Narrow" panose="020B0606020202030204" pitchFamily="34" charset="0"/>
              </a:rPr>
              <a:t>Presunção de inocência</a:t>
            </a:r>
          </a:p>
          <a:p>
            <a:pPr marL="1927225" lvl="4" indent="-457200">
              <a:spcAft>
                <a:spcPts val="300"/>
              </a:spcAft>
              <a:buFont typeface="Wingdings" panose="05000000000000000000" pitchFamily="2" charset="2"/>
              <a:buChar char="ü"/>
              <a:defRPr/>
            </a:pPr>
            <a:r>
              <a:rPr lang="pt-BR" noProof="0" dirty="0">
                <a:latin typeface="Arial Narrow" panose="020B0606020202030204" pitchFamily="34" charset="0"/>
                <a:ea typeface="Calibri" panose="020F0502020204030204" pitchFamily="34" charset="0"/>
              </a:rPr>
              <a:t>Risco de </a:t>
            </a:r>
            <a:r>
              <a:rPr lang="pt-BR" noProof="0" dirty="0">
                <a:solidFill>
                  <a:srgbClr val="FF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denúncias ‘anônimas’</a:t>
            </a:r>
            <a:r>
              <a:rPr lang="pt-BR" noProof="0" dirty="0">
                <a:latin typeface="Arial Narrow" panose="020B0606020202030204" pitchFamily="34" charset="0"/>
                <a:ea typeface="Calibri" panose="020F0502020204030204" pitchFamily="34" charset="0"/>
              </a:rPr>
              <a:t> e </a:t>
            </a:r>
            <a:r>
              <a:rPr lang="pt-BR" noProof="0" dirty="0">
                <a:solidFill>
                  <a:srgbClr val="FF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‘confidenciais’</a:t>
            </a:r>
            <a:r>
              <a:rPr lang="pt-BR" noProof="0" dirty="0">
                <a:latin typeface="Arial Narrow" panose="020B0606020202030204" pitchFamily="34" charset="0"/>
                <a:ea typeface="Calibri" panose="020F0502020204030204" pitchFamily="34" charset="0"/>
              </a:rPr>
              <a:t>: danos reputacionais antes da resolução judicial ou administrativa</a:t>
            </a:r>
          </a:p>
          <a:p>
            <a:pPr marL="1927225" lvl="4" indent="-457200">
              <a:spcAft>
                <a:spcPts val="300"/>
              </a:spcAft>
              <a:buFont typeface="Wingdings" panose="05000000000000000000" pitchFamily="2" charset="2"/>
              <a:buChar char="ü"/>
              <a:defRPr/>
            </a:pPr>
            <a:r>
              <a:rPr lang="pt-BR" noProof="0" dirty="0">
                <a:latin typeface="Arial Narrow" panose="020B0606020202030204" pitchFamily="34" charset="0"/>
                <a:ea typeface="Calibri" panose="020F0502020204030204" pitchFamily="34" charset="0"/>
              </a:rPr>
              <a:t>Risco de </a:t>
            </a:r>
            <a:r>
              <a:rPr lang="pt-BR" noProof="0" dirty="0">
                <a:solidFill>
                  <a:srgbClr val="FF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denúncias de “má-fé”</a:t>
            </a:r>
            <a:r>
              <a:rPr lang="pt-BR" noProof="0" dirty="0">
                <a:latin typeface="Arial Narrow" panose="020B0606020202030204" pitchFamily="34" charset="0"/>
                <a:ea typeface="Calibri" panose="020F0502020204030204" pitchFamily="34" charset="0"/>
              </a:rPr>
              <a:t>: vingança, confronto pessoal, conflito trabalhista ou profissional</a:t>
            </a:r>
          </a:p>
          <a:p>
            <a:pPr marL="1927225" lvl="4" indent="-457200">
              <a:spcAft>
                <a:spcPts val="300"/>
              </a:spcAft>
              <a:buFont typeface="Wingdings" panose="05000000000000000000" pitchFamily="2" charset="2"/>
              <a:buChar char="ü"/>
              <a:defRPr/>
            </a:pPr>
            <a:r>
              <a:rPr lang="pt-BR" noProof="0" dirty="0">
                <a:latin typeface="Arial Narrow" panose="020B0606020202030204" pitchFamily="34" charset="0"/>
                <a:ea typeface="Calibri" panose="020F0502020204030204" pitchFamily="34" charset="0"/>
              </a:rPr>
              <a:t>A formulação da denúncia </a:t>
            </a:r>
            <a:r>
              <a:rPr lang="pt-BR" noProof="0" dirty="0">
                <a:solidFill>
                  <a:srgbClr val="FF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não</a:t>
            </a:r>
            <a:r>
              <a:rPr lang="pt-BR" noProof="0" dirty="0">
                <a:latin typeface="Arial Narrow" panose="020B0606020202030204" pitchFamily="34" charset="0"/>
                <a:ea typeface="Calibri" panose="020F0502020204030204" pitchFamily="34" charset="0"/>
              </a:rPr>
              <a:t> pode gerar a </a:t>
            </a:r>
            <a:r>
              <a:rPr lang="pt-BR" noProof="0" dirty="0">
                <a:solidFill>
                  <a:srgbClr val="FF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presunção de veracidade</a:t>
            </a:r>
            <a:r>
              <a:rPr lang="pt-BR" noProof="0" dirty="0">
                <a:latin typeface="Arial Narrow" panose="020B0606020202030204" pitchFamily="34" charset="0"/>
                <a:ea typeface="Calibri" panose="020F0502020204030204" pitchFamily="34" charset="0"/>
              </a:rPr>
              <a:t> de seu conteúdo (fatos + pessoas)</a:t>
            </a:r>
          </a:p>
          <a:p>
            <a:pPr marL="1012825" lvl="2" indent="-457200"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pt-BR" sz="2000" noProof="0" dirty="0">
                <a:solidFill>
                  <a:srgbClr val="FF0000"/>
                </a:solidFill>
                <a:latin typeface="Arial Narrow" panose="020B0606020202030204" pitchFamily="34" charset="0"/>
              </a:rPr>
              <a:t>Direito de defesa</a:t>
            </a:r>
          </a:p>
          <a:p>
            <a:pPr marL="1927225" lvl="4" indent="-457200">
              <a:spcAft>
                <a:spcPts val="300"/>
              </a:spcAft>
              <a:buFont typeface="Wingdings" panose="05000000000000000000" pitchFamily="2" charset="2"/>
              <a:buChar char="ü"/>
              <a:defRPr/>
            </a:pPr>
            <a:r>
              <a:rPr lang="pt-BR" noProof="0" dirty="0">
                <a:solidFill>
                  <a:srgbClr val="FF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Conhecer os fatos</a:t>
            </a:r>
            <a:r>
              <a:rPr lang="pt-BR" noProof="0" dirty="0">
                <a:latin typeface="Arial Narrow" panose="020B0606020202030204" pitchFamily="34" charset="0"/>
                <a:ea typeface="Calibri" panose="020F0502020204030204" pitchFamily="34" charset="0"/>
              </a:rPr>
              <a:t> que lhe são imputados e a </a:t>
            </a:r>
            <a:r>
              <a:rPr lang="pt-BR" noProof="0" dirty="0">
                <a:solidFill>
                  <a:srgbClr val="FF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pessoa</a:t>
            </a:r>
            <a:r>
              <a:rPr lang="pt-BR" noProof="0" dirty="0">
                <a:latin typeface="Arial Narrow" panose="020B0606020202030204" pitchFamily="34" charset="0"/>
                <a:ea typeface="Calibri" panose="020F0502020204030204" pitchFamily="34" charset="0"/>
              </a:rPr>
              <a:t> que os atribui</a:t>
            </a:r>
          </a:p>
          <a:p>
            <a:pPr marL="1927225" lvl="4" indent="-457200">
              <a:spcAft>
                <a:spcPts val="300"/>
              </a:spcAft>
              <a:buFont typeface="Wingdings" panose="05000000000000000000" pitchFamily="2" charset="2"/>
              <a:buChar char="ü"/>
              <a:defRPr/>
            </a:pPr>
            <a:r>
              <a:rPr lang="pt-BR" noProof="0" dirty="0">
                <a:solidFill>
                  <a:srgbClr val="FF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Conhecer e participar das investigações</a:t>
            </a:r>
            <a:r>
              <a:rPr lang="pt-BR" noProof="0" dirty="0">
                <a:latin typeface="Arial Narrow" panose="020B0606020202030204" pitchFamily="34" charset="0"/>
                <a:ea typeface="Calibri" panose="020F0502020204030204" pitchFamily="34" charset="0"/>
              </a:rPr>
              <a:t> realizadas contra si com base na denúncia, o quanto antes</a:t>
            </a:r>
          </a:p>
          <a:p>
            <a:pPr marL="1012825" lvl="2" indent="-457200"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pt-BR" sz="2000" noProof="0" dirty="0">
                <a:solidFill>
                  <a:srgbClr val="FF0000"/>
                </a:solidFill>
                <a:latin typeface="Arial Narrow" panose="020B0606020202030204" pitchFamily="34" charset="0"/>
              </a:rPr>
              <a:t>Devido processo legal</a:t>
            </a:r>
          </a:p>
          <a:p>
            <a:pPr marL="1927225" lvl="4" indent="-457200">
              <a:spcAft>
                <a:spcPts val="300"/>
              </a:spcAft>
              <a:buFont typeface="Wingdings" panose="05000000000000000000" pitchFamily="2" charset="2"/>
              <a:buChar char="ü"/>
              <a:defRPr/>
            </a:pPr>
            <a:r>
              <a:rPr lang="pt-BR" noProof="0" dirty="0">
                <a:solidFill>
                  <a:srgbClr val="FF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Investigações conduzidas imparcialmente</a:t>
            </a:r>
          </a:p>
          <a:p>
            <a:pPr marL="1927225" lvl="4" indent="-457200">
              <a:spcAft>
                <a:spcPts val="300"/>
              </a:spcAft>
              <a:buFont typeface="Wingdings" panose="05000000000000000000" pitchFamily="2" charset="2"/>
              <a:buChar char="ü"/>
              <a:defRPr/>
            </a:pPr>
            <a:r>
              <a:rPr lang="pt-BR" noProof="0" dirty="0">
                <a:latin typeface="Arial Narrow" panose="020B0606020202030204" pitchFamily="34" charset="0"/>
                <a:ea typeface="Calibri" panose="020F0502020204030204" pitchFamily="34" charset="0"/>
              </a:rPr>
              <a:t>Direito de </a:t>
            </a:r>
            <a:r>
              <a:rPr lang="pt-BR" noProof="0" dirty="0">
                <a:solidFill>
                  <a:srgbClr val="FF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acesso à prova</a:t>
            </a:r>
          </a:p>
          <a:p>
            <a:pPr marL="1927225" lvl="4" indent="-457200">
              <a:spcAft>
                <a:spcPts val="300"/>
              </a:spcAft>
              <a:buFont typeface="Wingdings" panose="05000000000000000000" pitchFamily="2" charset="2"/>
              <a:buChar char="ü"/>
              <a:defRPr/>
            </a:pPr>
            <a:r>
              <a:rPr lang="pt-BR" noProof="0" dirty="0">
                <a:solidFill>
                  <a:srgbClr val="FF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Prazos razoáveis</a:t>
            </a:r>
          </a:p>
        </p:txBody>
      </p:sp>
    </p:spTree>
    <p:extLst>
      <p:ext uri="{BB962C8B-B14F-4D97-AF65-F5344CB8AC3E}">
        <p14:creationId xmlns:p14="http://schemas.microsoft.com/office/powerpoint/2010/main" val="389854141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3C10F3B-3D79-F1C0-C482-A8AFC920FB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31C8F497-4A7F-6ED0-146E-95440A18B3D9}"/>
              </a:ext>
            </a:extLst>
          </p:cNvPr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CuadroTexto 1">
            <a:extLst>
              <a:ext uri="{FF2B5EF4-FFF2-40B4-BE49-F238E27FC236}">
                <a16:creationId xmlns:a16="http://schemas.microsoft.com/office/drawing/2014/main" id="{9C9A7CEF-D443-858A-A8FD-23ADDE11BB4B}"/>
              </a:ext>
            </a:extLst>
          </p:cNvPr>
          <p:cNvSpPr txBox="1"/>
          <p:nvPr/>
        </p:nvSpPr>
        <p:spPr>
          <a:xfrm>
            <a:off x="609603" y="3044958"/>
            <a:ext cx="10989732" cy="815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700" b="1" noProof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CONCLUSIONES</a:t>
            </a:r>
            <a:endParaRPr lang="es-ES" sz="4700" b="1" noProof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F381EA6D-E733-517C-0C9E-9D04C0CDE2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59" y="50795"/>
            <a:ext cx="2314893" cy="1214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868893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9B7B5A7-E80C-6B08-0EF5-BB5DB09BD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D8B6ECF3-7CE2-1996-E69A-9C8052C563AE}"/>
              </a:ext>
            </a:extLst>
          </p:cNvPr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ext Box 3">
            <a:extLst>
              <a:ext uri="{FF2B5EF4-FFF2-40B4-BE49-F238E27FC236}">
                <a16:creationId xmlns:a16="http://schemas.microsoft.com/office/drawing/2014/main" id="{7F6450B9-A233-B1DF-C4AD-5D580ED0BF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143" y="848417"/>
            <a:ext cx="11933213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58775" indent="-35877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381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514350" indent="-514350" eaLnBrk="1" hangingPunct="1">
              <a:spcAft>
                <a:spcPts val="300"/>
              </a:spcAft>
              <a:buFont typeface="Wingdings" panose="05000000000000000000" pitchFamily="2" charset="2"/>
              <a:buChar char="q"/>
              <a:defRPr/>
            </a:pPr>
            <a:r>
              <a:rPr lang="pt-BR" sz="2400" noProof="0" dirty="0">
                <a:latin typeface="Calibri" panose="020F0502020204030204" pitchFamily="34" charset="0"/>
                <a:ea typeface="Calibri" panose="020F0502020204030204" pitchFamily="34" charset="0"/>
              </a:rPr>
              <a:t>Os sistemas de proteção de </a:t>
            </a:r>
            <a:r>
              <a:rPr lang="pt-BR" sz="2400" i="1" noProof="0" dirty="0">
                <a:latin typeface="Calibri" panose="020F0502020204030204" pitchFamily="34" charset="0"/>
                <a:ea typeface="Calibri" panose="020F0502020204030204" pitchFamily="34" charset="0"/>
              </a:rPr>
              <a:t>whistleblowers</a:t>
            </a:r>
            <a:r>
              <a:rPr lang="pt-BR" sz="2400" noProof="0" dirty="0">
                <a:latin typeface="Calibri" panose="020F0502020204030204" pitchFamily="34" charset="0"/>
                <a:ea typeface="Calibri" panose="020F0502020204030204" pitchFamily="34" charset="0"/>
              </a:rPr>
              <a:t> não apenas para denunciar </a:t>
            </a:r>
            <a:r>
              <a:rPr lang="pt-BR" sz="2400" b="1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crimes</a:t>
            </a:r>
            <a:r>
              <a:rPr lang="pt-BR" sz="2400" noProof="0" dirty="0">
                <a:latin typeface="Calibri" panose="020F0502020204030204" pitchFamily="34" charset="0"/>
                <a:ea typeface="Calibri" panose="020F0502020204030204" pitchFamily="34" charset="0"/>
              </a:rPr>
              <a:t> (“infrações normativas”) e não apenas para </a:t>
            </a:r>
            <a:r>
              <a:rPr lang="pt-BR" sz="2400" b="1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casos de “corrupção”</a:t>
            </a:r>
          </a:p>
        </p:txBody>
      </p:sp>
      <p:sp>
        <p:nvSpPr>
          <p:cNvPr id="3" name="Text Box 8">
            <a:extLst>
              <a:ext uri="{FF2B5EF4-FFF2-40B4-BE49-F238E27FC236}">
                <a16:creationId xmlns:a16="http://schemas.microsoft.com/office/drawing/2014/main" id="{5A19E4A9-2EC1-123B-5E55-D8CE03586D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0842" y="90005"/>
            <a:ext cx="11521817" cy="67710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es-ES" sz="3300" b="1" noProof="0" dirty="0">
                <a:solidFill>
                  <a:srgbClr val="FF0000"/>
                </a:solidFill>
                <a:latin typeface="Arial Narrow" panose="020B0606020202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CONCLUSÕES</a:t>
            </a:r>
          </a:p>
          <a:p>
            <a:pPr algn="ctr" eaLnBrk="1" hangingPunct="1">
              <a:defRPr/>
            </a:pPr>
            <a:r>
              <a:rPr lang="es-ES" sz="500" b="1" noProof="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24904168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93312FB-D9F9-1842-13CE-D51939D047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7ECA1453-F5A9-FA99-77E3-04075077785A}"/>
              </a:ext>
            </a:extLst>
          </p:cNvPr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ext Box 3">
            <a:extLst>
              <a:ext uri="{FF2B5EF4-FFF2-40B4-BE49-F238E27FC236}">
                <a16:creationId xmlns:a16="http://schemas.microsoft.com/office/drawing/2014/main" id="{4D9E88CA-BDCF-6221-C949-58CCB77589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143" y="848417"/>
            <a:ext cx="11933213" cy="12388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58775" indent="-35877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381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514350" indent="-514350" eaLnBrk="1" hangingPunct="1">
              <a:spcAft>
                <a:spcPts val="300"/>
              </a:spcAft>
              <a:buFont typeface="Wingdings" panose="05000000000000000000" pitchFamily="2" charset="2"/>
              <a:buChar char="q"/>
              <a:defRPr/>
            </a:pPr>
            <a:r>
              <a:rPr lang="pt-BR" sz="2400" noProof="0" dirty="0">
                <a:latin typeface="Calibri" panose="020F0502020204030204" pitchFamily="34" charset="0"/>
                <a:ea typeface="Calibri" panose="020F0502020204030204" pitchFamily="34" charset="0"/>
              </a:rPr>
              <a:t>Os sistemas de proteção de </a:t>
            </a:r>
            <a:r>
              <a:rPr lang="pt-BR" sz="2400" i="1" noProof="0" dirty="0">
                <a:latin typeface="Calibri" panose="020F0502020204030204" pitchFamily="34" charset="0"/>
                <a:ea typeface="Calibri" panose="020F0502020204030204" pitchFamily="34" charset="0"/>
              </a:rPr>
              <a:t>whistleblowers</a:t>
            </a:r>
            <a:r>
              <a:rPr lang="pt-BR" sz="2400" noProof="0" dirty="0">
                <a:latin typeface="Calibri" panose="020F0502020204030204" pitchFamily="34" charset="0"/>
                <a:ea typeface="Calibri" panose="020F0502020204030204" pitchFamily="34" charset="0"/>
              </a:rPr>
              <a:t> não apenas para denunciar </a:t>
            </a:r>
            <a:r>
              <a:rPr lang="pt-BR" sz="2400" b="1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crimes</a:t>
            </a:r>
            <a:r>
              <a:rPr lang="pt-BR" sz="2400" noProof="0" dirty="0">
                <a:latin typeface="Calibri" panose="020F0502020204030204" pitchFamily="34" charset="0"/>
                <a:ea typeface="Calibri" panose="020F0502020204030204" pitchFamily="34" charset="0"/>
              </a:rPr>
              <a:t> (“infrações normativas”) e não apenas para </a:t>
            </a:r>
            <a:r>
              <a:rPr lang="pt-BR" sz="2400" b="1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casos de “corrupção”</a:t>
            </a:r>
          </a:p>
          <a:p>
            <a:pPr marL="514350" indent="-514350" eaLnBrk="1" hangingPunct="1">
              <a:spcAft>
                <a:spcPts val="300"/>
              </a:spcAft>
              <a:buFont typeface="Wingdings" panose="05000000000000000000" pitchFamily="2" charset="2"/>
              <a:buChar char="q"/>
              <a:defRPr/>
            </a:pPr>
            <a:r>
              <a:rPr lang="pt-BR" sz="2400" noProof="0" dirty="0">
                <a:latin typeface="Calibri" panose="020F0502020204030204" pitchFamily="34" charset="0"/>
                <a:ea typeface="Calibri" panose="020F0502020204030204" pitchFamily="34" charset="0"/>
              </a:rPr>
              <a:t>Deve-se entender a </a:t>
            </a:r>
            <a:r>
              <a:rPr lang="pt-BR" sz="2400" b="1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“represália”</a:t>
            </a:r>
            <a:r>
              <a:rPr lang="pt-BR" sz="2400" noProof="0" dirty="0">
                <a:latin typeface="Calibri" panose="020F0502020204030204" pitchFamily="34" charset="0"/>
                <a:ea typeface="Calibri" panose="020F0502020204030204" pitchFamily="34" charset="0"/>
              </a:rPr>
              <a:t> em sentido amplo: também a </a:t>
            </a:r>
            <a:r>
              <a:rPr lang="pt-BR" sz="2400" i="1" noProof="0" dirty="0">
                <a:latin typeface="Calibri" panose="020F0502020204030204" pitchFamily="34" charset="0"/>
                <a:ea typeface="Calibri" panose="020F0502020204030204" pitchFamily="34" charset="0"/>
              </a:rPr>
              <a:t>subjetiva</a:t>
            </a:r>
            <a:r>
              <a:rPr lang="pt-BR" sz="2400" noProof="0" dirty="0">
                <a:latin typeface="Calibri" panose="020F0502020204030204" pitchFamily="34" charset="0"/>
                <a:ea typeface="Calibri" panose="020F0502020204030204" pitchFamily="34" charset="0"/>
              </a:rPr>
              <a:t> e a </a:t>
            </a:r>
            <a:r>
              <a:rPr lang="pt-BR" sz="2400" i="1" noProof="0" dirty="0">
                <a:latin typeface="Calibri" panose="020F0502020204030204" pitchFamily="34" charset="0"/>
                <a:ea typeface="Calibri" panose="020F0502020204030204" pitchFamily="34" charset="0"/>
              </a:rPr>
              <a:t>futura</a:t>
            </a:r>
          </a:p>
        </p:txBody>
      </p:sp>
      <p:sp>
        <p:nvSpPr>
          <p:cNvPr id="3" name="Text Box 8">
            <a:extLst>
              <a:ext uri="{FF2B5EF4-FFF2-40B4-BE49-F238E27FC236}">
                <a16:creationId xmlns:a16="http://schemas.microsoft.com/office/drawing/2014/main" id="{64263BBB-313E-490D-1389-71E81D8FDC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0842" y="90005"/>
            <a:ext cx="11521817" cy="67710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es-ES" sz="3300" b="1" noProof="0" dirty="0">
                <a:solidFill>
                  <a:srgbClr val="FF0000"/>
                </a:solidFill>
                <a:latin typeface="Arial Narrow" panose="020B0606020202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CONCLUSÕES</a:t>
            </a:r>
          </a:p>
          <a:p>
            <a:pPr algn="ctr" eaLnBrk="1" hangingPunct="1">
              <a:defRPr/>
            </a:pPr>
            <a:r>
              <a:rPr lang="es-ES" sz="500" b="1" noProof="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88231298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FE1107B-F9B9-2E4F-D957-CACD530808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4A9D1817-922F-8E60-3270-CEFB3DDD4580}"/>
              </a:ext>
            </a:extLst>
          </p:cNvPr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ext Box 3">
            <a:extLst>
              <a:ext uri="{FF2B5EF4-FFF2-40B4-BE49-F238E27FC236}">
                <a16:creationId xmlns:a16="http://schemas.microsoft.com/office/drawing/2014/main" id="{AC8DF592-4555-4D78-DDDF-D99A0DC02F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143" y="848417"/>
            <a:ext cx="11933213" cy="16466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58775" indent="-35877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381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514350" indent="-514350" eaLnBrk="1" hangingPunct="1">
              <a:spcAft>
                <a:spcPts val="300"/>
              </a:spcAft>
              <a:buFont typeface="Wingdings" panose="05000000000000000000" pitchFamily="2" charset="2"/>
              <a:buChar char="q"/>
              <a:defRPr/>
            </a:pPr>
            <a:r>
              <a:rPr lang="pt-BR" sz="2400" noProof="0" dirty="0">
                <a:latin typeface="Calibri" panose="020F0502020204030204" pitchFamily="34" charset="0"/>
                <a:ea typeface="Calibri" panose="020F0502020204030204" pitchFamily="34" charset="0"/>
              </a:rPr>
              <a:t>Os sistemas de proteção de </a:t>
            </a:r>
            <a:r>
              <a:rPr lang="pt-BR" sz="2400" i="1" noProof="0" dirty="0">
                <a:latin typeface="Calibri" panose="020F0502020204030204" pitchFamily="34" charset="0"/>
                <a:ea typeface="Calibri" panose="020F0502020204030204" pitchFamily="34" charset="0"/>
              </a:rPr>
              <a:t>whistleblowers</a:t>
            </a:r>
            <a:r>
              <a:rPr lang="pt-BR" sz="2400" noProof="0" dirty="0">
                <a:latin typeface="Calibri" panose="020F0502020204030204" pitchFamily="34" charset="0"/>
                <a:ea typeface="Calibri" panose="020F0502020204030204" pitchFamily="34" charset="0"/>
              </a:rPr>
              <a:t> não apenas para denunciar </a:t>
            </a:r>
            <a:r>
              <a:rPr lang="pt-BR" sz="2400" b="1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crimes</a:t>
            </a:r>
            <a:r>
              <a:rPr lang="pt-BR" sz="2400" noProof="0" dirty="0">
                <a:latin typeface="Calibri" panose="020F0502020204030204" pitchFamily="34" charset="0"/>
                <a:ea typeface="Calibri" panose="020F0502020204030204" pitchFamily="34" charset="0"/>
              </a:rPr>
              <a:t> (“infrações normativas”) e não apenas para </a:t>
            </a:r>
            <a:r>
              <a:rPr lang="pt-BR" sz="2400" b="1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casos de “corrupção”</a:t>
            </a:r>
          </a:p>
          <a:p>
            <a:pPr marL="514350" indent="-514350" eaLnBrk="1" hangingPunct="1">
              <a:spcAft>
                <a:spcPts val="300"/>
              </a:spcAft>
              <a:buFont typeface="Wingdings" panose="05000000000000000000" pitchFamily="2" charset="2"/>
              <a:buChar char="q"/>
              <a:defRPr/>
            </a:pPr>
            <a:r>
              <a:rPr lang="pt-BR" sz="2400" noProof="0" dirty="0">
                <a:latin typeface="Calibri" panose="020F0502020204030204" pitchFamily="34" charset="0"/>
                <a:ea typeface="Calibri" panose="020F0502020204030204" pitchFamily="34" charset="0"/>
              </a:rPr>
              <a:t>Deve-se entender a </a:t>
            </a:r>
            <a:r>
              <a:rPr lang="pt-BR" sz="2400" b="1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“represália”</a:t>
            </a:r>
            <a:r>
              <a:rPr lang="pt-BR" sz="2400" noProof="0" dirty="0">
                <a:latin typeface="Calibri" panose="020F0502020204030204" pitchFamily="34" charset="0"/>
                <a:ea typeface="Calibri" panose="020F0502020204030204" pitchFamily="34" charset="0"/>
              </a:rPr>
              <a:t> em sentido amplo: também a </a:t>
            </a:r>
            <a:r>
              <a:rPr lang="pt-BR" sz="2400" i="1" noProof="0" dirty="0">
                <a:latin typeface="Calibri" panose="020F0502020204030204" pitchFamily="34" charset="0"/>
                <a:ea typeface="Calibri" panose="020F0502020204030204" pitchFamily="34" charset="0"/>
              </a:rPr>
              <a:t>subjetiva</a:t>
            </a:r>
            <a:r>
              <a:rPr lang="pt-BR" sz="2400" noProof="0" dirty="0">
                <a:latin typeface="Calibri" panose="020F0502020204030204" pitchFamily="34" charset="0"/>
                <a:ea typeface="Calibri" panose="020F0502020204030204" pitchFamily="34" charset="0"/>
              </a:rPr>
              <a:t> e a </a:t>
            </a:r>
            <a:r>
              <a:rPr lang="pt-BR" sz="2400" i="1" noProof="0" dirty="0">
                <a:latin typeface="Calibri" panose="020F0502020204030204" pitchFamily="34" charset="0"/>
                <a:ea typeface="Calibri" panose="020F0502020204030204" pitchFamily="34" charset="0"/>
              </a:rPr>
              <a:t>futura</a:t>
            </a:r>
          </a:p>
          <a:p>
            <a:pPr marL="514350" indent="-514350" eaLnBrk="1" hangingPunct="1">
              <a:spcAft>
                <a:spcPts val="300"/>
              </a:spcAft>
              <a:buFont typeface="Wingdings" panose="05000000000000000000" pitchFamily="2" charset="2"/>
              <a:buChar char="q"/>
              <a:defRPr/>
            </a:pPr>
            <a:r>
              <a:rPr lang="pt-BR" sz="2400" noProof="0" dirty="0">
                <a:latin typeface="Calibri" panose="020F0502020204030204" pitchFamily="34" charset="0"/>
                <a:ea typeface="Calibri" panose="020F0502020204030204" pitchFamily="34" charset="0"/>
              </a:rPr>
              <a:t>O </a:t>
            </a:r>
            <a:r>
              <a:rPr lang="pt-BR" sz="2400" b="1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alertador</a:t>
            </a:r>
            <a:r>
              <a:rPr lang="pt-BR" sz="2400" noProof="0" dirty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pt-BR" sz="2400" i="1" noProof="0" dirty="0">
                <a:latin typeface="Calibri" panose="020F0502020204030204" pitchFamily="34" charset="0"/>
                <a:ea typeface="Calibri" panose="020F0502020204030204" pitchFamily="34" charset="0"/>
              </a:rPr>
              <a:t>faz muito ao colaborar</a:t>
            </a:r>
            <a:r>
              <a:rPr lang="pt-BR" sz="2400" noProof="0" dirty="0">
                <a:latin typeface="Calibri" panose="020F0502020204030204" pitchFamily="34" charset="0"/>
                <a:ea typeface="Calibri" panose="020F0502020204030204" pitchFamily="34" charset="0"/>
              </a:rPr>
              <a:t>: </a:t>
            </a:r>
            <a:r>
              <a:rPr lang="pt-BR" sz="2400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não qualifica</a:t>
            </a:r>
            <a:r>
              <a:rPr lang="pt-BR" sz="2400" noProof="0" dirty="0">
                <a:latin typeface="Calibri" panose="020F0502020204030204" pitchFamily="34" charset="0"/>
                <a:ea typeface="Calibri" panose="020F0502020204030204" pitchFamily="34" charset="0"/>
              </a:rPr>
              <a:t>, </a:t>
            </a:r>
            <a:r>
              <a:rPr lang="pt-BR" sz="2400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não prova</a:t>
            </a:r>
            <a:r>
              <a:rPr lang="pt-BR" sz="2400" noProof="0" dirty="0">
                <a:latin typeface="Calibri" panose="020F0502020204030204" pitchFamily="34" charset="0"/>
                <a:ea typeface="Calibri" panose="020F0502020204030204" pitchFamily="34" charset="0"/>
              </a:rPr>
              <a:t>, </a:t>
            </a:r>
            <a:r>
              <a:rPr lang="pt-BR" sz="2400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não investiga</a:t>
            </a:r>
          </a:p>
        </p:txBody>
      </p:sp>
      <p:sp>
        <p:nvSpPr>
          <p:cNvPr id="3" name="Text Box 8">
            <a:extLst>
              <a:ext uri="{FF2B5EF4-FFF2-40B4-BE49-F238E27FC236}">
                <a16:creationId xmlns:a16="http://schemas.microsoft.com/office/drawing/2014/main" id="{2E551268-6F16-E3AF-A7AB-CA9010A96E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0842" y="90005"/>
            <a:ext cx="11521817" cy="67710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es-ES" sz="3300" b="1" noProof="0" dirty="0">
                <a:solidFill>
                  <a:srgbClr val="FF0000"/>
                </a:solidFill>
                <a:latin typeface="Arial Narrow" panose="020B0606020202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CONCLUSÕES</a:t>
            </a:r>
          </a:p>
          <a:p>
            <a:pPr algn="ctr" eaLnBrk="1" hangingPunct="1">
              <a:defRPr/>
            </a:pPr>
            <a:r>
              <a:rPr lang="es-ES" sz="500" b="1" noProof="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38875912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B7DF0C3-D418-E5BB-A33C-866EF8950C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02F6A057-A25D-563E-6667-F5FDE41E3BCD}"/>
              </a:ext>
            </a:extLst>
          </p:cNvPr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ext Box 3">
            <a:extLst>
              <a:ext uri="{FF2B5EF4-FFF2-40B4-BE49-F238E27FC236}">
                <a16:creationId xmlns:a16="http://schemas.microsoft.com/office/drawing/2014/main" id="{93C49CA7-C355-4603-7FC4-BAFB4810FD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143" y="848417"/>
            <a:ext cx="11933213" cy="20544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58775" indent="-35877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381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514350" indent="-514350" eaLnBrk="1" hangingPunct="1">
              <a:spcAft>
                <a:spcPts val="300"/>
              </a:spcAft>
              <a:buFont typeface="Wingdings" panose="05000000000000000000" pitchFamily="2" charset="2"/>
              <a:buChar char="q"/>
              <a:defRPr/>
            </a:pPr>
            <a:r>
              <a:rPr lang="pt-BR" sz="2400" noProof="0" dirty="0">
                <a:latin typeface="Calibri" panose="020F0502020204030204" pitchFamily="34" charset="0"/>
                <a:ea typeface="Calibri" panose="020F0502020204030204" pitchFamily="34" charset="0"/>
              </a:rPr>
              <a:t>Os sistemas de proteção de </a:t>
            </a:r>
            <a:r>
              <a:rPr lang="pt-BR" sz="2400" i="1" noProof="0" dirty="0">
                <a:latin typeface="Calibri" panose="020F0502020204030204" pitchFamily="34" charset="0"/>
                <a:ea typeface="Calibri" panose="020F0502020204030204" pitchFamily="34" charset="0"/>
              </a:rPr>
              <a:t>whistleblowers</a:t>
            </a:r>
            <a:r>
              <a:rPr lang="pt-BR" sz="2400" noProof="0" dirty="0">
                <a:latin typeface="Calibri" panose="020F0502020204030204" pitchFamily="34" charset="0"/>
                <a:ea typeface="Calibri" panose="020F0502020204030204" pitchFamily="34" charset="0"/>
              </a:rPr>
              <a:t> não apenas para denunciar </a:t>
            </a:r>
            <a:r>
              <a:rPr lang="pt-BR" sz="2400" b="1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crimes</a:t>
            </a:r>
            <a:r>
              <a:rPr lang="pt-BR" sz="2400" noProof="0" dirty="0">
                <a:latin typeface="Calibri" panose="020F0502020204030204" pitchFamily="34" charset="0"/>
                <a:ea typeface="Calibri" panose="020F0502020204030204" pitchFamily="34" charset="0"/>
              </a:rPr>
              <a:t> (“infrações normativas”) e não apenas para </a:t>
            </a:r>
            <a:r>
              <a:rPr lang="pt-BR" sz="2400" b="1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casos de “corrupção”</a:t>
            </a:r>
          </a:p>
          <a:p>
            <a:pPr marL="514350" indent="-514350" eaLnBrk="1" hangingPunct="1">
              <a:spcAft>
                <a:spcPts val="300"/>
              </a:spcAft>
              <a:buFont typeface="Wingdings" panose="05000000000000000000" pitchFamily="2" charset="2"/>
              <a:buChar char="q"/>
              <a:defRPr/>
            </a:pPr>
            <a:r>
              <a:rPr lang="pt-BR" sz="2400" noProof="0" dirty="0">
                <a:latin typeface="Calibri" panose="020F0502020204030204" pitchFamily="34" charset="0"/>
                <a:ea typeface="Calibri" panose="020F0502020204030204" pitchFamily="34" charset="0"/>
              </a:rPr>
              <a:t>Deve-se entender a </a:t>
            </a:r>
            <a:r>
              <a:rPr lang="pt-BR" sz="2400" b="1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“represália”</a:t>
            </a:r>
            <a:r>
              <a:rPr lang="pt-BR" sz="2400" noProof="0" dirty="0">
                <a:latin typeface="Calibri" panose="020F0502020204030204" pitchFamily="34" charset="0"/>
                <a:ea typeface="Calibri" panose="020F0502020204030204" pitchFamily="34" charset="0"/>
              </a:rPr>
              <a:t> em sentido amplo: também a </a:t>
            </a:r>
            <a:r>
              <a:rPr lang="pt-BR" sz="2400" i="1" noProof="0" dirty="0">
                <a:latin typeface="Calibri" panose="020F0502020204030204" pitchFamily="34" charset="0"/>
                <a:ea typeface="Calibri" panose="020F0502020204030204" pitchFamily="34" charset="0"/>
              </a:rPr>
              <a:t>subjetiva</a:t>
            </a:r>
            <a:r>
              <a:rPr lang="pt-BR" sz="2400" noProof="0" dirty="0">
                <a:latin typeface="Calibri" panose="020F0502020204030204" pitchFamily="34" charset="0"/>
                <a:ea typeface="Calibri" panose="020F0502020204030204" pitchFamily="34" charset="0"/>
              </a:rPr>
              <a:t> e a </a:t>
            </a:r>
            <a:r>
              <a:rPr lang="pt-BR" sz="2400" i="1" noProof="0" dirty="0">
                <a:latin typeface="Calibri" panose="020F0502020204030204" pitchFamily="34" charset="0"/>
                <a:ea typeface="Calibri" panose="020F0502020204030204" pitchFamily="34" charset="0"/>
              </a:rPr>
              <a:t>futura</a:t>
            </a:r>
          </a:p>
          <a:p>
            <a:pPr marL="514350" indent="-514350" eaLnBrk="1" hangingPunct="1">
              <a:spcAft>
                <a:spcPts val="300"/>
              </a:spcAft>
              <a:buFont typeface="Wingdings" panose="05000000000000000000" pitchFamily="2" charset="2"/>
              <a:buChar char="q"/>
              <a:defRPr/>
            </a:pPr>
            <a:r>
              <a:rPr lang="pt-BR" sz="2400" noProof="0" dirty="0">
                <a:latin typeface="Calibri" panose="020F0502020204030204" pitchFamily="34" charset="0"/>
                <a:ea typeface="Calibri" panose="020F0502020204030204" pitchFamily="34" charset="0"/>
              </a:rPr>
              <a:t>O </a:t>
            </a:r>
            <a:r>
              <a:rPr lang="pt-BR" sz="2400" b="1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alertador</a:t>
            </a:r>
            <a:r>
              <a:rPr lang="pt-BR" sz="2400" noProof="0" dirty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pt-BR" sz="2400" i="1" noProof="0" dirty="0">
                <a:latin typeface="Calibri" panose="020F0502020204030204" pitchFamily="34" charset="0"/>
                <a:ea typeface="Calibri" panose="020F0502020204030204" pitchFamily="34" charset="0"/>
              </a:rPr>
              <a:t>faz muito ao colaborar</a:t>
            </a:r>
            <a:r>
              <a:rPr lang="pt-BR" sz="2400" noProof="0" dirty="0">
                <a:latin typeface="Calibri" panose="020F0502020204030204" pitchFamily="34" charset="0"/>
                <a:ea typeface="Calibri" panose="020F0502020204030204" pitchFamily="34" charset="0"/>
              </a:rPr>
              <a:t>: </a:t>
            </a:r>
            <a:r>
              <a:rPr lang="pt-BR" sz="2400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não qualifica</a:t>
            </a:r>
            <a:r>
              <a:rPr lang="pt-BR" sz="2400" noProof="0" dirty="0">
                <a:latin typeface="Calibri" panose="020F0502020204030204" pitchFamily="34" charset="0"/>
                <a:ea typeface="Calibri" panose="020F0502020204030204" pitchFamily="34" charset="0"/>
              </a:rPr>
              <a:t>, </a:t>
            </a:r>
            <a:r>
              <a:rPr lang="pt-BR" sz="2400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não prova</a:t>
            </a:r>
            <a:r>
              <a:rPr lang="pt-BR" sz="2400" noProof="0" dirty="0">
                <a:latin typeface="Calibri" panose="020F0502020204030204" pitchFamily="34" charset="0"/>
                <a:ea typeface="Calibri" panose="020F0502020204030204" pitchFamily="34" charset="0"/>
              </a:rPr>
              <a:t>, </a:t>
            </a:r>
            <a:r>
              <a:rPr lang="pt-BR" sz="2400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não investiga</a:t>
            </a:r>
          </a:p>
          <a:p>
            <a:pPr marL="514350" indent="-514350" eaLnBrk="1" hangingPunct="1">
              <a:spcAft>
                <a:spcPts val="300"/>
              </a:spcAft>
              <a:buFont typeface="Wingdings" panose="05000000000000000000" pitchFamily="2" charset="2"/>
              <a:buChar char="q"/>
              <a:defRPr/>
            </a:pPr>
            <a:r>
              <a:rPr lang="pt-BR" sz="2400" noProof="0" dirty="0">
                <a:latin typeface="Calibri" panose="020F0502020204030204" pitchFamily="34" charset="0"/>
                <a:ea typeface="Calibri" panose="020F0502020204030204" pitchFamily="34" charset="0"/>
              </a:rPr>
              <a:t>Sem </a:t>
            </a:r>
            <a:r>
              <a:rPr lang="pt-BR" sz="2400" b="1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vontade política</a:t>
            </a:r>
            <a:r>
              <a:rPr lang="pt-BR" sz="2400" noProof="0" dirty="0">
                <a:latin typeface="Calibri" panose="020F0502020204030204" pitchFamily="34" charset="0"/>
                <a:ea typeface="Calibri" panose="020F0502020204030204" pitchFamily="34" charset="0"/>
              </a:rPr>
              <a:t>, até as melhores regulamentações falham</a:t>
            </a:r>
          </a:p>
        </p:txBody>
      </p:sp>
      <p:sp>
        <p:nvSpPr>
          <p:cNvPr id="3" name="Text Box 8">
            <a:extLst>
              <a:ext uri="{FF2B5EF4-FFF2-40B4-BE49-F238E27FC236}">
                <a16:creationId xmlns:a16="http://schemas.microsoft.com/office/drawing/2014/main" id="{61C749CB-767F-D5B5-2B50-12694EEB90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0842" y="90005"/>
            <a:ext cx="11521817" cy="67710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es-ES" sz="3300" b="1" noProof="0" dirty="0">
                <a:solidFill>
                  <a:srgbClr val="FF0000"/>
                </a:solidFill>
                <a:latin typeface="Arial Narrow" panose="020B0606020202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CONCLUSÕES</a:t>
            </a:r>
          </a:p>
          <a:p>
            <a:pPr algn="ctr" eaLnBrk="1" hangingPunct="1">
              <a:defRPr/>
            </a:pPr>
            <a:r>
              <a:rPr lang="es-ES" sz="500" b="1" noProof="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54808757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E0BFB04-F7B7-430F-36CA-06016D703E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CBBA4D36-C635-2D2B-874B-DEAF3C69B109}"/>
              </a:ext>
            </a:extLst>
          </p:cNvPr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ext Box 3">
            <a:extLst>
              <a:ext uri="{FF2B5EF4-FFF2-40B4-BE49-F238E27FC236}">
                <a16:creationId xmlns:a16="http://schemas.microsoft.com/office/drawing/2014/main" id="{46DBAC48-2FA4-7CC0-F772-873100BAD9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143" y="848417"/>
            <a:ext cx="11933213" cy="2462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58775" indent="-35877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381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514350" indent="-514350" eaLnBrk="1" hangingPunct="1">
              <a:spcAft>
                <a:spcPts val="300"/>
              </a:spcAft>
              <a:buFont typeface="Wingdings" panose="05000000000000000000" pitchFamily="2" charset="2"/>
              <a:buChar char="q"/>
              <a:defRPr/>
            </a:pPr>
            <a:r>
              <a:rPr lang="pt-BR" sz="2400" noProof="0" dirty="0">
                <a:latin typeface="Calibri" panose="020F0502020204030204" pitchFamily="34" charset="0"/>
                <a:ea typeface="Calibri" panose="020F0502020204030204" pitchFamily="34" charset="0"/>
              </a:rPr>
              <a:t>Os sistemas de proteção de </a:t>
            </a:r>
            <a:r>
              <a:rPr lang="pt-BR" sz="2400" i="1" noProof="0" dirty="0">
                <a:latin typeface="Calibri" panose="020F0502020204030204" pitchFamily="34" charset="0"/>
                <a:ea typeface="Calibri" panose="020F0502020204030204" pitchFamily="34" charset="0"/>
              </a:rPr>
              <a:t>whistleblowers</a:t>
            </a:r>
            <a:r>
              <a:rPr lang="pt-BR" sz="2400" noProof="0" dirty="0">
                <a:latin typeface="Calibri" panose="020F0502020204030204" pitchFamily="34" charset="0"/>
                <a:ea typeface="Calibri" panose="020F0502020204030204" pitchFamily="34" charset="0"/>
              </a:rPr>
              <a:t> não apenas para denunciar </a:t>
            </a:r>
            <a:r>
              <a:rPr lang="pt-BR" sz="2400" b="1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crimes</a:t>
            </a:r>
            <a:r>
              <a:rPr lang="pt-BR" sz="2400" noProof="0" dirty="0">
                <a:latin typeface="Calibri" panose="020F0502020204030204" pitchFamily="34" charset="0"/>
                <a:ea typeface="Calibri" panose="020F0502020204030204" pitchFamily="34" charset="0"/>
              </a:rPr>
              <a:t> (“infrações normativas”) e não apenas para </a:t>
            </a:r>
            <a:r>
              <a:rPr lang="pt-BR" sz="2400" b="1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casos de “corrupção”</a:t>
            </a:r>
          </a:p>
          <a:p>
            <a:pPr marL="514350" indent="-514350" eaLnBrk="1" hangingPunct="1">
              <a:spcAft>
                <a:spcPts val="300"/>
              </a:spcAft>
              <a:buFont typeface="Wingdings" panose="05000000000000000000" pitchFamily="2" charset="2"/>
              <a:buChar char="q"/>
              <a:defRPr/>
            </a:pPr>
            <a:r>
              <a:rPr lang="pt-BR" sz="2400" noProof="0" dirty="0">
                <a:latin typeface="Calibri" panose="020F0502020204030204" pitchFamily="34" charset="0"/>
                <a:ea typeface="Calibri" panose="020F0502020204030204" pitchFamily="34" charset="0"/>
              </a:rPr>
              <a:t>Deve-se entender a </a:t>
            </a:r>
            <a:r>
              <a:rPr lang="pt-BR" sz="2400" b="1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“represália”</a:t>
            </a:r>
            <a:r>
              <a:rPr lang="pt-BR" sz="2400" noProof="0" dirty="0">
                <a:latin typeface="Calibri" panose="020F0502020204030204" pitchFamily="34" charset="0"/>
                <a:ea typeface="Calibri" panose="020F0502020204030204" pitchFamily="34" charset="0"/>
              </a:rPr>
              <a:t> em sentido amplo: também a </a:t>
            </a:r>
            <a:r>
              <a:rPr lang="pt-BR" sz="2400" i="1" noProof="0" dirty="0">
                <a:latin typeface="Calibri" panose="020F0502020204030204" pitchFamily="34" charset="0"/>
                <a:ea typeface="Calibri" panose="020F0502020204030204" pitchFamily="34" charset="0"/>
              </a:rPr>
              <a:t>subjetiva</a:t>
            </a:r>
            <a:r>
              <a:rPr lang="pt-BR" sz="2400" noProof="0" dirty="0">
                <a:latin typeface="Calibri" panose="020F0502020204030204" pitchFamily="34" charset="0"/>
                <a:ea typeface="Calibri" panose="020F0502020204030204" pitchFamily="34" charset="0"/>
              </a:rPr>
              <a:t> e a </a:t>
            </a:r>
            <a:r>
              <a:rPr lang="pt-BR" sz="2400" i="1" noProof="0" dirty="0">
                <a:latin typeface="Calibri" panose="020F0502020204030204" pitchFamily="34" charset="0"/>
                <a:ea typeface="Calibri" panose="020F0502020204030204" pitchFamily="34" charset="0"/>
              </a:rPr>
              <a:t>futura</a:t>
            </a:r>
          </a:p>
          <a:p>
            <a:pPr marL="514350" indent="-514350" eaLnBrk="1" hangingPunct="1">
              <a:spcAft>
                <a:spcPts val="300"/>
              </a:spcAft>
              <a:buFont typeface="Wingdings" panose="05000000000000000000" pitchFamily="2" charset="2"/>
              <a:buChar char="q"/>
              <a:defRPr/>
            </a:pPr>
            <a:r>
              <a:rPr lang="pt-BR" sz="2400" noProof="0" dirty="0">
                <a:latin typeface="Calibri" panose="020F0502020204030204" pitchFamily="34" charset="0"/>
                <a:ea typeface="Calibri" panose="020F0502020204030204" pitchFamily="34" charset="0"/>
              </a:rPr>
              <a:t>O </a:t>
            </a:r>
            <a:r>
              <a:rPr lang="pt-BR" sz="2400" b="1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alertador</a:t>
            </a:r>
            <a:r>
              <a:rPr lang="pt-BR" sz="2400" noProof="0" dirty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pt-BR" sz="2400" i="1" noProof="0" dirty="0">
                <a:latin typeface="Calibri" panose="020F0502020204030204" pitchFamily="34" charset="0"/>
                <a:ea typeface="Calibri" panose="020F0502020204030204" pitchFamily="34" charset="0"/>
              </a:rPr>
              <a:t>faz muito ao colaborar</a:t>
            </a:r>
            <a:r>
              <a:rPr lang="pt-BR" sz="2400" noProof="0" dirty="0">
                <a:latin typeface="Calibri" panose="020F0502020204030204" pitchFamily="34" charset="0"/>
                <a:ea typeface="Calibri" panose="020F0502020204030204" pitchFamily="34" charset="0"/>
              </a:rPr>
              <a:t>: </a:t>
            </a:r>
            <a:r>
              <a:rPr lang="pt-BR" sz="2400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não qualifica</a:t>
            </a:r>
            <a:r>
              <a:rPr lang="pt-BR" sz="2400" noProof="0" dirty="0">
                <a:latin typeface="Calibri" panose="020F0502020204030204" pitchFamily="34" charset="0"/>
                <a:ea typeface="Calibri" panose="020F0502020204030204" pitchFamily="34" charset="0"/>
              </a:rPr>
              <a:t>, </a:t>
            </a:r>
            <a:r>
              <a:rPr lang="pt-BR" sz="2400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não prova</a:t>
            </a:r>
            <a:r>
              <a:rPr lang="pt-BR" sz="2400" noProof="0" dirty="0">
                <a:latin typeface="Calibri" panose="020F0502020204030204" pitchFamily="34" charset="0"/>
                <a:ea typeface="Calibri" panose="020F0502020204030204" pitchFamily="34" charset="0"/>
              </a:rPr>
              <a:t>, </a:t>
            </a:r>
            <a:r>
              <a:rPr lang="pt-BR" sz="2400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não investiga</a:t>
            </a:r>
          </a:p>
          <a:p>
            <a:pPr marL="514350" indent="-514350" eaLnBrk="1" hangingPunct="1">
              <a:spcAft>
                <a:spcPts val="300"/>
              </a:spcAft>
              <a:buFont typeface="Wingdings" panose="05000000000000000000" pitchFamily="2" charset="2"/>
              <a:buChar char="q"/>
              <a:defRPr/>
            </a:pPr>
            <a:r>
              <a:rPr lang="pt-BR" sz="2400" noProof="0" dirty="0">
                <a:latin typeface="Calibri" panose="020F0502020204030204" pitchFamily="34" charset="0"/>
                <a:ea typeface="Calibri" panose="020F0502020204030204" pitchFamily="34" charset="0"/>
              </a:rPr>
              <a:t>Sem </a:t>
            </a:r>
            <a:r>
              <a:rPr lang="pt-BR" sz="2400" b="1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vontade política</a:t>
            </a:r>
            <a:r>
              <a:rPr lang="pt-BR" sz="2400" noProof="0" dirty="0">
                <a:latin typeface="Calibri" panose="020F0502020204030204" pitchFamily="34" charset="0"/>
                <a:ea typeface="Calibri" panose="020F0502020204030204" pitchFamily="34" charset="0"/>
              </a:rPr>
              <a:t>, até as melhores regulamentações falham</a:t>
            </a:r>
          </a:p>
          <a:p>
            <a:pPr marL="514350" indent="-514350" eaLnBrk="1" hangingPunct="1">
              <a:spcAft>
                <a:spcPts val="300"/>
              </a:spcAft>
              <a:buFont typeface="Wingdings" panose="05000000000000000000" pitchFamily="2" charset="2"/>
              <a:buChar char="q"/>
              <a:defRPr/>
            </a:pPr>
            <a:r>
              <a:rPr lang="pt-BR" sz="2400" noProof="0" dirty="0">
                <a:latin typeface="Calibri" panose="020F0502020204030204" pitchFamily="34" charset="0"/>
                <a:ea typeface="Calibri" panose="020F0502020204030204" pitchFamily="34" charset="0"/>
              </a:rPr>
              <a:t>Sem </a:t>
            </a:r>
            <a:r>
              <a:rPr lang="pt-BR" sz="2400" b="1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financiamento</a:t>
            </a:r>
            <a:r>
              <a:rPr lang="pt-BR" sz="2400" noProof="0" dirty="0">
                <a:latin typeface="Calibri" panose="020F0502020204030204" pitchFamily="34" charset="0"/>
                <a:ea typeface="Calibri" panose="020F0502020204030204" pitchFamily="34" charset="0"/>
              </a:rPr>
              <a:t>, os programas de proteção aos denunciantes são </a:t>
            </a:r>
            <a:r>
              <a:rPr lang="pt-BR" sz="2400" i="1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ilusórios</a:t>
            </a:r>
            <a:endParaRPr lang="pt-BR" sz="2400" noProof="0" dirty="0"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3" name="Text Box 8">
            <a:extLst>
              <a:ext uri="{FF2B5EF4-FFF2-40B4-BE49-F238E27FC236}">
                <a16:creationId xmlns:a16="http://schemas.microsoft.com/office/drawing/2014/main" id="{FE870DFF-D830-7325-C68C-012991D641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0842" y="90005"/>
            <a:ext cx="11521817" cy="67710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es-ES" sz="3300" b="1" noProof="0" dirty="0">
                <a:solidFill>
                  <a:srgbClr val="FF0000"/>
                </a:solidFill>
                <a:latin typeface="Arial Narrow" panose="020B0606020202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CONCLUSÕES</a:t>
            </a:r>
          </a:p>
          <a:p>
            <a:pPr algn="ctr" eaLnBrk="1" hangingPunct="1">
              <a:defRPr/>
            </a:pPr>
            <a:r>
              <a:rPr lang="es-ES" sz="500" b="1" noProof="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9245237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13C92BC-05D2-3185-DE1E-6C98B587C1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Conector recto 2">
            <a:extLst>
              <a:ext uri="{FF2B5EF4-FFF2-40B4-BE49-F238E27FC236}">
                <a16:creationId xmlns:a16="http://schemas.microsoft.com/office/drawing/2014/main" id="{F7A2675B-204F-8861-EA60-D98ECEEE6C0D}"/>
              </a:ext>
            </a:extLst>
          </p:cNvPr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" name="Imagen 1">
            <a:extLst>
              <a:ext uri="{FF2B5EF4-FFF2-40B4-BE49-F238E27FC236}">
                <a16:creationId xmlns:a16="http://schemas.microsoft.com/office/drawing/2014/main" id="{2A70E5DA-2D1E-CAE1-835B-D596099A1A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1721" y="9702"/>
            <a:ext cx="7104008" cy="6869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592675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CA1A8D3-BB68-4958-8F7A-636E28084F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DA10D734-F4A3-C181-DAF5-80667F65B3E9}"/>
              </a:ext>
            </a:extLst>
          </p:cNvPr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ext Box 3">
            <a:extLst>
              <a:ext uri="{FF2B5EF4-FFF2-40B4-BE49-F238E27FC236}">
                <a16:creationId xmlns:a16="http://schemas.microsoft.com/office/drawing/2014/main" id="{E311E3C1-A5C5-65EF-0627-5AE5700AEA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143" y="848417"/>
            <a:ext cx="11933213" cy="3239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58775" indent="-35877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381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514350" indent="-514350" eaLnBrk="1" hangingPunct="1">
              <a:spcAft>
                <a:spcPts val="300"/>
              </a:spcAft>
              <a:buFont typeface="Wingdings" panose="05000000000000000000" pitchFamily="2" charset="2"/>
              <a:buChar char="q"/>
              <a:defRPr/>
            </a:pPr>
            <a:r>
              <a:rPr lang="pt-BR" sz="2400" noProof="0" dirty="0">
                <a:latin typeface="Calibri" panose="020F0502020204030204" pitchFamily="34" charset="0"/>
                <a:ea typeface="Calibri" panose="020F0502020204030204" pitchFamily="34" charset="0"/>
              </a:rPr>
              <a:t>Os sistemas de proteção de </a:t>
            </a:r>
            <a:r>
              <a:rPr lang="pt-BR" sz="2400" i="1" noProof="0" dirty="0">
                <a:latin typeface="Calibri" panose="020F0502020204030204" pitchFamily="34" charset="0"/>
                <a:ea typeface="Calibri" panose="020F0502020204030204" pitchFamily="34" charset="0"/>
              </a:rPr>
              <a:t>whistleblowers</a:t>
            </a:r>
            <a:r>
              <a:rPr lang="pt-BR" sz="2400" noProof="0" dirty="0">
                <a:latin typeface="Calibri" panose="020F0502020204030204" pitchFamily="34" charset="0"/>
                <a:ea typeface="Calibri" panose="020F0502020204030204" pitchFamily="34" charset="0"/>
              </a:rPr>
              <a:t> não apenas para denunciar </a:t>
            </a:r>
            <a:r>
              <a:rPr lang="pt-BR" sz="2400" b="1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crimes</a:t>
            </a:r>
            <a:r>
              <a:rPr lang="pt-BR" sz="2400" noProof="0" dirty="0">
                <a:latin typeface="Calibri" panose="020F0502020204030204" pitchFamily="34" charset="0"/>
                <a:ea typeface="Calibri" panose="020F0502020204030204" pitchFamily="34" charset="0"/>
              </a:rPr>
              <a:t> (“infrações normativas”) e não apenas para </a:t>
            </a:r>
            <a:r>
              <a:rPr lang="pt-BR" sz="2400" b="1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casos de “corrupção”</a:t>
            </a:r>
          </a:p>
          <a:p>
            <a:pPr marL="514350" indent="-514350" eaLnBrk="1" hangingPunct="1">
              <a:spcAft>
                <a:spcPts val="300"/>
              </a:spcAft>
              <a:buFont typeface="Wingdings" panose="05000000000000000000" pitchFamily="2" charset="2"/>
              <a:buChar char="q"/>
              <a:defRPr/>
            </a:pPr>
            <a:r>
              <a:rPr lang="pt-BR" sz="2400" noProof="0" dirty="0">
                <a:latin typeface="Calibri" panose="020F0502020204030204" pitchFamily="34" charset="0"/>
                <a:ea typeface="Calibri" panose="020F0502020204030204" pitchFamily="34" charset="0"/>
              </a:rPr>
              <a:t>Deve-se entender a </a:t>
            </a:r>
            <a:r>
              <a:rPr lang="pt-BR" sz="2400" b="1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“represália”</a:t>
            </a:r>
            <a:r>
              <a:rPr lang="pt-BR" sz="2400" noProof="0" dirty="0">
                <a:latin typeface="Calibri" panose="020F0502020204030204" pitchFamily="34" charset="0"/>
                <a:ea typeface="Calibri" panose="020F0502020204030204" pitchFamily="34" charset="0"/>
              </a:rPr>
              <a:t> em sentido amplo: também a </a:t>
            </a:r>
            <a:r>
              <a:rPr lang="pt-BR" sz="2400" i="1" noProof="0" dirty="0">
                <a:latin typeface="Calibri" panose="020F0502020204030204" pitchFamily="34" charset="0"/>
                <a:ea typeface="Calibri" panose="020F0502020204030204" pitchFamily="34" charset="0"/>
              </a:rPr>
              <a:t>subjetiva</a:t>
            </a:r>
            <a:r>
              <a:rPr lang="pt-BR" sz="2400" noProof="0" dirty="0">
                <a:latin typeface="Calibri" panose="020F0502020204030204" pitchFamily="34" charset="0"/>
                <a:ea typeface="Calibri" panose="020F0502020204030204" pitchFamily="34" charset="0"/>
              </a:rPr>
              <a:t> e a </a:t>
            </a:r>
            <a:r>
              <a:rPr lang="pt-BR" sz="2400" i="1" noProof="0" dirty="0">
                <a:latin typeface="Calibri" panose="020F0502020204030204" pitchFamily="34" charset="0"/>
                <a:ea typeface="Calibri" panose="020F0502020204030204" pitchFamily="34" charset="0"/>
              </a:rPr>
              <a:t>futura</a:t>
            </a:r>
          </a:p>
          <a:p>
            <a:pPr marL="514350" indent="-514350" eaLnBrk="1" hangingPunct="1">
              <a:spcAft>
                <a:spcPts val="300"/>
              </a:spcAft>
              <a:buFont typeface="Wingdings" panose="05000000000000000000" pitchFamily="2" charset="2"/>
              <a:buChar char="q"/>
              <a:defRPr/>
            </a:pPr>
            <a:r>
              <a:rPr lang="pt-BR" sz="2400" noProof="0" dirty="0">
                <a:latin typeface="Calibri" panose="020F0502020204030204" pitchFamily="34" charset="0"/>
                <a:ea typeface="Calibri" panose="020F0502020204030204" pitchFamily="34" charset="0"/>
              </a:rPr>
              <a:t>O </a:t>
            </a:r>
            <a:r>
              <a:rPr lang="pt-BR" sz="2400" b="1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alertador</a:t>
            </a:r>
            <a:r>
              <a:rPr lang="pt-BR" sz="2400" noProof="0" dirty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pt-BR" sz="2400" i="1" noProof="0" dirty="0">
                <a:latin typeface="Calibri" panose="020F0502020204030204" pitchFamily="34" charset="0"/>
                <a:ea typeface="Calibri" panose="020F0502020204030204" pitchFamily="34" charset="0"/>
              </a:rPr>
              <a:t>faz muito ao colaborar</a:t>
            </a:r>
            <a:r>
              <a:rPr lang="pt-BR" sz="2400" noProof="0" dirty="0">
                <a:latin typeface="Calibri" panose="020F0502020204030204" pitchFamily="34" charset="0"/>
                <a:ea typeface="Calibri" panose="020F0502020204030204" pitchFamily="34" charset="0"/>
              </a:rPr>
              <a:t>: </a:t>
            </a:r>
            <a:r>
              <a:rPr lang="pt-BR" sz="2400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não qualifica</a:t>
            </a:r>
            <a:r>
              <a:rPr lang="pt-BR" sz="2400" noProof="0" dirty="0">
                <a:latin typeface="Calibri" panose="020F0502020204030204" pitchFamily="34" charset="0"/>
                <a:ea typeface="Calibri" panose="020F0502020204030204" pitchFamily="34" charset="0"/>
              </a:rPr>
              <a:t>, </a:t>
            </a:r>
            <a:r>
              <a:rPr lang="pt-BR" sz="2400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não prova</a:t>
            </a:r>
            <a:r>
              <a:rPr lang="pt-BR" sz="2400" noProof="0" dirty="0">
                <a:latin typeface="Calibri" panose="020F0502020204030204" pitchFamily="34" charset="0"/>
                <a:ea typeface="Calibri" panose="020F0502020204030204" pitchFamily="34" charset="0"/>
              </a:rPr>
              <a:t>, </a:t>
            </a:r>
            <a:r>
              <a:rPr lang="pt-BR" sz="2400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não investiga</a:t>
            </a:r>
          </a:p>
          <a:p>
            <a:pPr marL="514350" indent="-514350" eaLnBrk="1" hangingPunct="1">
              <a:spcAft>
                <a:spcPts val="300"/>
              </a:spcAft>
              <a:buFont typeface="Wingdings" panose="05000000000000000000" pitchFamily="2" charset="2"/>
              <a:buChar char="q"/>
              <a:defRPr/>
            </a:pPr>
            <a:r>
              <a:rPr lang="pt-BR" sz="2400" noProof="0" dirty="0">
                <a:latin typeface="Calibri" panose="020F0502020204030204" pitchFamily="34" charset="0"/>
                <a:ea typeface="Calibri" panose="020F0502020204030204" pitchFamily="34" charset="0"/>
              </a:rPr>
              <a:t>Sem </a:t>
            </a:r>
            <a:r>
              <a:rPr lang="pt-BR" sz="2400" b="1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vontade política</a:t>
            </a:r>
            <a:r>
              <a:rPr lang="pt-BR" sz="2400" noProof="0" dirty="0">
                <a:latin typeface="Calibri" panose="020F0502020204030204" pitchFamily="34" charset="0"/>
                <a:ea typeface="Calibri" panose="020F0502020204030204" pitchFamily="34" charset="0"/>
              </a:rPr>
              <a:t>, até as melhores regulamentações falham</a:t>
            </a:r>
          </a:p>
          <a:p>
            <a:pPr marL="514350" indent="-514350" eaLnBrk="1" hangingPunct="1">
              <a:spcAft>
                <a:spcPts val="300"/>
              </a:spcAft>
              <a:buFont typeface="Wingdings" panose="05000000000000000000" pitchFamily="2" charset="2"/>
              <a:buChar char="q"/>
              <a:defRPr/>
            </a:pPr>
            <a:r>
              <a:rPr lang="pt-BR" sz="2400" noProof="0" dirty="0">
                <a:latin typeface="Calibri" panose="020F0502020204030204" pitchFamily="34" charset="0"/>
                <a:ea typeface="Calibri" panose="020F0502020204030204" pitchFamily="34" charset="0"/>
              </a:rPr>
              <a:t>Sem </a:t>
            </a:r>
            <a:r>
              <a:rPr lang="pt-BR" sz="2400" b="1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financiamento</a:t>
            </a:r>
            <a:r>
              <a:rPr lang="pt-BR" sz="2400" noProof="0" dirty="0">
                <a:latin typeface="Calibri" panose="020F0502020204030204" pitchFamily="34" charset="0"/>
                <a:ea typeface="Calibri" panose="020F0502020204030204" pitchFamily="34" charset="0"/>
              </a:rPr>
              <a:t>, os programas de proteção aos denunciantes são </a:t>
            </a:r>
            <a:r>
              <a:rPr lang="pt-BR" sz="2400" i="1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ilusórios</a:t>
            </a:r>
            <a:endParaRPr lang="pt-BR" sz="2400" noProof="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514350" indent="-514350">
              <a:spcAft>
                <a:spcPts val="300"/>
              </a:spcAft>
              <a:buFont typeface="Wingdings" panose="05000000000000000000" pitchFamily="2" charset="2"/>
              <a:buChar char="q"/>
              <a:defRPr/>
            </a:pPr>
            <a:r>
              <a:rPr lang="pt-BR" sz="2400" noProof="0" dirty="0">
                <a:latin typeface="Calibri" panose="020F0502020204030204" pitchFamily="34" charset="0"/>
                <a:ea typeface="Calibri" panose="020F0502020204030204" pitchFamily="34" charset="0"/>
              </a:rPr>
              <a:t>Controlar o perigo da </a:t>
            </a:r>
            <a:r>
              <a:rPr lang="pt-BR" sz="2400" b="1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regulamentação excessiva</a:t>
            </a:r>
            <a:r>
              <a:rPr lang="pt-BR" sz="2400" noProof="0" dirty="0">
                <a:latin typeface="Calibri" panose="020F0502020204030204" pitchFamily="34" charset="0"/>
                <a:ea typeface="Calibri" panose="020F0502020204030204" pitchFamily="34" charset="0"/>
              </a:rPr>
              <a:t> que gera uma </a:t>
            </a:r>
            <a:r>
              <a:rPr lang="pt-BR" sz="2400" i="1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‘cultura do medo’</a:t>
            </a:r>
            <a:r>
              <a:rPr lang="pt-BR" sz="2400" noProof="0" dirty="0">
                <a:latin typeface="Calibri" panose="020F0502020204030204" pitchFamily="34" charset="0"/>
                <a:ea typeface="Calibri" panose="020F0502020204030204" pitchFamily="34" charset="0"/>
              </a:rPr>
              <a:t> e uma </a:t>
            </a:r>
            <a:r>
              <a:rPr lang="pt-BR" sz="2400" i="1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relutância em colaborar</a:t>
            </a:r>
            <a:r>
              <a:rPr lang="pt-BR" sz="2400" noProof="0" dirty="0">
                <a:latin typeface="Calibri" panose="020F0502020204030204" pitchFamily="34" charset="0"/>
                <a:ea typeface="Calibri" panose="020F0502020204030204" pitchFamily="34" charset="0"/>
              </a:rPr>
              <a:t> na defesa do interesse público por medo de represálias legais</a:t>
            </a:r>
          </a:p>
        </p:txBody>
      </p:sp>
      <p:sp>
        <p:nvSpPr>
          <p:cNvPr id="3" name="Text Box 8">
            <a:extLst>
              <a:ext uri="{FF2B5EF4-FFF2-40B4-BE49-F238E27FC236}">
                <a16:creationId xmlns:a16="http://schemas.microsoft.com/office/drawing/2014/main" id="{1615CE33-CE50-1BFC-4930-54E9427821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0842" y="90005"/>
            <a:ext cx="11521817" cy="67710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es-ES" sz="3300" b="1" noProof="0" dirty="0">
                <a:solidFill>
                  <a:srgbClr val="FF0000"/>
                </a:solidFill>
                <a:latin typeface="Arial Narrow" panose="020B0606020202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CONCLUSÕES</a:t>
            </a:r>
          </a:p>
          <a:p>
            <a:pPr algn="ctr" eaLnBrk="1" hangingPunct="1">
              <a:defRPr/>
            </a:pPr>
            <a:r>
              <a:rPr lang="es-ES" sz="500" b="1" noProof="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440545725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B8E3872-021D-9BA6-AE30-71441F6B61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8AAD3144-281C-08F7-9E4A-4E233D480E41}"/>
              </a:ext>
            </a:extLst>
          </p:cNvPr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ext Box 3">
            <a:extLst>
              <a:ext uri="{FF2B5EF4-FFF2-40B4-BE49-F238E27FC236}">
                <a16:creationId xmlns:a16="http://schemas.microsoft.com/office/drawing/2014/main" id="{63E552C3-8673-9D37-25E2-9448827B5E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143" y="848417"/>
            <a:ext cx="11933213" cy="3647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58775" indent="-35877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381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514350" indent="-514350" eaLnBrk="1" hangingPunct="1">
              <a:spcAft>
                <a:spcPts val="300"/>
              </a:spcAft>
              <a:buFont typeface="Wingdings" panose="05000000000000000000" pitchFamily="2" charset="2"/>
              <a:buChar char="q"/>
              <a:defRPr/>
            </a:pPr>
            <a:r>
              <a:rPr lang="pt-BR" sz="2400" noProof="0" dirty="0">
                <a:latin typeface="Calibri" panose="020F0502020204030204" pitchFamily="34" charset="0"/>
                <a:ea typeface="Calibri" panose="020F0502020204030204" pitchFamily="34" charset="0"/>
              </a:rPr>
              <a:t>Os sistemas de proteção de </a:t>
            </a:r>
            <a:r>
              <a:rPr lang="pt-BR" sz="2400" i="1" noProof="0" dirty="0">
                <a:latin typeface="Calibri" panose="020F0502020204030204" pitchFamily="34" charset="0"/>
                <a:ea typeface="Calibri" panose="020F0502020204030204" pitchFamily="34" charset="0"/>
              </a:rPr>
              <a:t>whistleblowers</a:t>
            </a:r>
            <a:r>
              <a:rPr lang="pt-BR" sz="2400" noProof="0" dirty="0">
                <a:latin typeface="Calibri" panose="020F0502020204030204" pitchFamily="34" charset="0"/>
                <a:ea typeface="Calibri" panose="020F0502020204030204" pitchFamily="34" charset="0"/>
              </a:rPr>
              <a:t> não apenas para denunciar </a:t>
            </a:r>
            <a:r>
              <a:rPr lang="pt-BR" sz="2400" b="1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crimes</a:t>
            </a:r>
            <a:r>
              <a:rPr lang="pt-BR" sz="2400" noProof="0" dirty="0">
                <a:latin typeface="Calibri" panose="020F0502020204030204" pitchFamily="34" charset="0"/>
                <a:ea typeface="Calibri" panose="020F0502020204030204" pitchFamily="34" charset="0"/>
              </a:rPr>
              <a:t> (“infrações normativas”) e não apenas para </a:t>
            </a:r>
            <a:r>
              <a:rPr lang="pt-BR" sz="2400" b="1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casos de “corrupção”</a:t>
            </a:r>
          </a:p>
          <a:p>
            <a:pPr marL="514350" indent="-514350" eaLnBrk="1" hangingPunct="1">
              <a:spcAft>
                <a:spcPts val="300"/>
              </a:spcAft>
              <a:buFont typeface="Wingdings" panose="05000000000000000000" pitchFamily="2" charset="2"/>
              <a:buChar char="q"/>
              <a:defRPr/>
            </a:pPr>
            <a:r>
              <a:rPr lang="pt-BR" sz="2400" noProof="0" dirty="0">
                <a:latin typeface="Calibri" panose="020F0502020204030204" pitchFamily="34" charset="0"/>
                <a:ea typeface="Calibri" panose="020F0502020204030204" pitchFamily="34" charset="0"/>
              </a:rPr>
              <a:t>Deve-se entender a </a:t>
            </a:r>
            <a:r>
              <a:rPr lang="pt-BR" sz="2400" b="1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“represália”</a:t>
            </a:r>
            <a:r>
              <a:rPr lang="pt-BR" sz="2400" noProof="0" dirty="0">
                <a:latin typeface="Calibri" panose="020F0502020204030204" pitchFamily="34" charset="0"/>
                <a:ea typeface="Calibri" panose="020F0502020204030204" pitchFamily="34" charset="0"/>
              </a:rPr>
              <a:t> em sentido amplo: também a </a:t>
            </a:r>
            <a:r>
              <a:rPr lang="pt-BR" sz="2400" i="1" noProof="0" dirty="0">
                <a:latin typeface="Calibri" panose="020F0502020204030204" pitchFamily="34" charset="0"/>
                <a:ea typeface="Calibri" panose="020F0502020204030204" pitchFamily="34" charset="0"/>
              </a:rPr>
              <a:t>subjetiva</a:t>
            </a:r>
            <a:r>
              <a:rPr lang="pt-BR" sz="2400" noProof="0" dirty="0">
                <a:latin typeface="Calibri" panose="020F0502020204030204" pitchFamily="34" charset="0"/>
                <a:ea typeface="Calibri" panose="020F0502020204030204" pitchFamily="34" charset="0"/>
              </a:rPr>
              <a:t> e a </a:t>
            </a:r>
            <a:r>
              <a:rPr lang="pt-BR" sz="2400" i="1" noProof="0" dirty="0">
                <a:latin typeface="Calibri" panose="020F0502020204030204" pitchFamily="34" charset="0"/>
                <a:ea typeface="Calibri" panose="020F0502020204030204" pitchFamily="34" charset="0"/>
              </a:rPr>
              <a:t>futura</a:t>
            </a:r>
          </a:p>
          <a:p>
            <a:pPr marL="514350" indent="-514350" eaLnBrk="1" hangingPunct="1">
              <a:spcAft>
                <a:spcPts val="300"/>
              </a:spcAft>
              <a:buFont typeface="Wingdings" panose="05000000000000000000" pitchFamily="2" charset="2"/>
              <a:buChar char="q"/>
              <a:defRPr/>
            </a:pPr>
            <a:r>
              <a:rPr lang="pt-BR" sz="2400" noProof="0" dirty="0">
                <a:latin typeface="Calibri" panose="020F0502020204030204" pitchFamily="34" charset="0"/>
                <a:ea typeface="Calibri" panose="020F0502020204030204" pitchFamily="34" charset="0"/>
              </a:rPr>
              <a:t>O </a:t>
            </a:r>
            <a:r>
              <a:rPr lang="pt-BR" sz="2400" b="1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alertador</a:t>
            </a:r>
            <a:r>
              <a:rPr lang="pt-BR" sz="2400" noProof="0" dirty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pt-BR" sz="2400" i="1" noProof="0" dirty="0">
                <a:latin typeface="Calibri" panose="020F0502020204030204" pitchFamily="34" charset="0"/>
                <a:ea typeface="Calibri" panose="020F0502020204030204" pitchFamily="34" charset="0"/>
              </a:rPr>
              <a:t>faz muito ao colaborar</a:t>
            </a:r>
            <a:r>
              <a:rPr lang="pt-BR" sz="2400" noProof="0" dirty="0">
                <a:latin typeface="Calibri" panose="020F0502020204030204" pitchFamily="34" charset="0"/>
                <a:ea typeface="Calibri" panose="020F0502020204030204" pitchFamily="34" charset="0"/>
              </a:rPr>
              <a:t>: </a:t>
            </a:r>
            <a:r>
              <a:rPr lang="pt-BR" sz="2400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não qualifica</a:t>
            </a:r>
            <a:r>
              <a:rPr lang="pt-BR" sz="2400" noProof="0" dirty="0">
                <a:latin typeface="Calibri" panose="020F0502020204030204" pitchFamily="34" charset="0"/>
                <a:ea typeface="Calibri" panose="020F0502020204030204" pitchFamily="34" charset="0"/>
              </a:rPr>
              <a:t>, </a:t>
            </a:r>
            <a:r>
              <a:rPr lang="pt-BR" sz="2400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não prova</a:t>
            </a:r>
            <a:r>
              <a:rPr lang="pt-BR" sz="2400" noProof="0" dirty="0">
                <a:latin typeface="Calibri" panose="020F0502020204030204" pitchFamily="34" charset="0"/>
                <a:ea typeface="Calibri" panose="020F0502020204030204" pitchFamily="34" charset="0"/>
              </a:rPr>
              <a:t>, </a:t>
            </a:r>
            <a:r>
              <a:rPr lang="pt-BR" sz="2400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não investiga</a:t>
            </a:r>
          </a:p>
          <a:p>
            <a:pPr marL="514350" indent="-514350" eaLnBrk="1" hangingPunct="1">
              <a:spcAft>
                <a:spcPts val="300"/>
              </a:spcAft>
              <a:buFont typeface="Wingdings" panose="05000000000000000000" pitchFamily="2" charset="2"/>
              <a:buChar char="q"/>
              <a:defRPr/>
            </a:pPr>
            <a:r>
              <a:rPr lang="pt-BR" sz="2400" noProof="0" dirty="0">
                <a:latin typeface="Calibri" panose="020F0502020204030204" pitchFamily="34" charset="0"/>
                <a:ea typeface="Calibri" panose="020F0502020204030204" pitchFamily="34" charset="0"/>
              </a:rPr>
              <a:t>Sem </a:t>
            </a:r>
            <a:r>
              <a:rPr lang="pt-BR" sz="2400" b="1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vontade política</a:t>
            </a:r>
            <a:r>
              <a:rPr lang="pt-BR" sz="2400" noProof="0" dirty="0">
                <a:latin typeface="Calibri" panose="020F0502020204030204" pitchFamily="34" charset="0"/>
                <a:ea typeface="Calibri" panose="020F0502020204030204" pitchFamily="34" charset="0"/>
              </a:rPr>
              <a:t>, até as melhores regulamentações falham</a:t>
            </a:r>
          </a:p>
          <a:p>
            <a:pPr marL="514350" indent="-514350" eaLnBrk="1" hangingPunct="1">
              <a:spcAft>
                <a:spcPts val="300"/>
              </a:spcAft>
              <a:buFont typeface="Wingdings" panose="05000000000000000000" pitchFamily="2" charset="2"/>
              <a:buChar char="q"/>
              <a:defRPr/>
            </a:pPr>
            <a:r>
              <a:rPr lang="pt-BR" sz="2400" noProof="0" dirty="0">
                <a:latin typeface="Calibri" panose="020F0502020204030204" pitchFamily="34" charset="0"/>
                <a:ea typeface="Calibri" panose="020F0502020204030204" pitchFamily="34" charset="0"/>
              </a:rPr>
              <a:t>Sem </a:t>
            </a:r>
            <a:r>
              <a:rPr lang="pt-BR" sz="2400" b="1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financiamento</a:t>
            </a:r>
            <a:r>
              <a:rPr lang="pt-BR" sz="2400" noProof="0" dirty="0">
                <a:latin typeface="Calibri" panose="020F0502020204030204" pitchFamily="34" charset="0"/>
                <a:ea typeface="Calibri" panose="020F0502020204030204" pitchFamily="34" charset="0"/>
              </a:rPr>
              <a:t>, os programas de proteção aos denunciantes são </a:t>
            </a:r>
            <a:r>
              <a:rPr lang="pt-BR" sz="2400" i="1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ilusórios</a:t>
            </a:r>
            <a:endParaRPr lang="pt-BR" sz="2400" noProof="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514350" indent="-514350">
              <a:spcAft>
                <a:spcPts val="300"/>
              </a:spcAft>
              <a:buFont typeface="Wingdings" panose="05000000000000000000" pitchFamily="2" charset="2"/>
              <a:buChar char="q"/>
              <a:defRPr/>
            </a:pPr>
            <a:r>
              <a:rPr lang="pt-BR" sz="2400" noProof="0" dirty="0">
                <a:latin typeface="Calibri" panose="020F0502020204030204" pitchFamily="34" charset="0"/>
                <a:ea typeface="Calibri" panose="020F0502020204030204" pitchFamily="34" charset="0"/>
              </a:rPr>
              <a:t>Controlar o perigo da </a:t>
            </a:r>
            <a:r>
              <a:rPr lang="pt-BR" sz="2400" b="1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regulamentação excessiva</a:t>
            </a:r>
            <a:r>
              <a:rPr lang="pt-BR" sz="2400" noProof="0" dirty="0">
                <a:latin typeface="Calibri" panose="020F0502020204030204" pitchFamily="34" charset="0"/>
                <a:ea typeface="Calibri" panose="020F0502020204030204" pitchFamily="34" charset="0"/>
              </a:rPr>
              <a:t> que gera uma </a:t>
            </a:r>
            <a:r>
              <a:rPr lang="pt-BR" sz="2400" i="1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‘cultura do medo’</a:t>
            </a:r>
            <a:r>
              <a:rPr lang="pt-BR" sz="2400" noProof="0" dirty="0">
                <a:latin typeface="Calibri" panose="020F0502020204030204" pitchFamily="34" charset="0"/>
                <a:ea typeface="Calibri" panose="020F0502020204030204" pitchFamily="34" charset="0"/>
              </a:rPr>
              <a:t> e uma </a:t>
            </a:r>
            <a:r>
              <a:rPr lang="pt-BR" sz="2400" i="1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relutância em colaborar</a:t>
            </a:r>
            <a:r>
              <a:rPr lang="pt-BR" sz="2400" noProof="0" dirty="0">
                <a:latin typeface="Calibri" panose="020F0502020204030204" pitchFamily="34" charset="0"/>
                <a:ea typeface="Calibri" panose="020F0502020204030204" pitchFamily="34" charset="0"/>
              </a:rPr>
              <a:t> na defesa do interesse público por medo de represálias legais</a:t>
            </a:r>
          </a:p>
          <a:p>
            <a:pPr marL="514350" indent="-514350">
              <a:spcAft>
                <a:spcPts val="300"/>
              </a:spcAft>
              <a:buFont typeface="Wingdings" panose="05000000000000000000" pitchFamily="2" charset="2"/>
              <a:buChar char="q"/>
              <a:defRPr/>
            </a:pPr>
            <a:r>
              <a:rPr lang="pt-BR" sz="2400" noProof="0" dirty="0">
                <a:latin typeface="Calibri" panose="020F0502020204030204" pitchFamily="34" charset="0"/>
                <a:ea typeface="Calibri" panose="020F0502020204030204" pitchFamily="34" charset="0"/>
              </a:rPr>
              <a:t>O </a:t>
            </a:r>
            <a:r>
              <a:rPr lang="pt-BR" sz="2400" i="1" noProof="0" dirty="0">
                <a:latin typeface="Calibri" panose="020F0502020204030204" pitchFamily="34" charset="0"/>
                <a:ea typeface="Calibri" panose="020F0502020204030204" pitchFamily="34" charset="0"/>
              </a:rPr>
              <a:t>whistleblower</a:t>
            </a:r>
            <a:r>
              <a:rPr lang="pt-BR" sz="2400" noProof="0" dirty="0">
                <a:latin typeface="Calibri" panose="020F0502020204030204" pitchFamily="34" charset="0"/>
                <a:ea typeface="Calibri" panose="020F0502020204030204" pitchFamily="34" charset="0"/>
              </a:rPr>
              <a:t> não pode permanecer como um </a:t>
            </a:r>
            <a:r>
              <a:rPr lang="pt-BR" sz="2400" b="1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herói social abandonado à própria sorte</a:t>
            </a:r>
          </a:p>
        </p:txBody>
      </p:sp>
      <p:sp>
        <p:nvSpPr>
          <p:cNvPr id="3" name="Text Box 8">
            <a:extLst>
              <a:ext uri="{FF2B5EF4-FFF2-40B4-BE49-F238E27FC236}">
                <a16:creationId xmlns:a16="http://schemas.microsoft.com/office/drawing/2014/main" id="{01D808C8-4FAC-B81B-09CF-B1CD52C0DF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0842" y="90005"/>
            <a:ext cx="11521817" cy="67710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es-ES" sz="3300" b="1" noProof="0" dirty="0">
                <a:solidFill>
                  <a:srgbClr val="FF0000"/>
                </a:solidFill>
                <a:latin typeface="Arial Narrow" panose="020B0606020202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CONCLUSÕES</a:t>
            </a:r>
          </a:p>
          <a:p>
            <a:pPr algn="ctr" eaLnBrk="1" hangingPunct="1">
              <a:defRPr/>
            </a:pPr>
            <a:r>
              <a:rPr lang="es-ES" sz="500" b="1" noProof="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650022303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C1934B3-FB8F-5562-36E9-B183FCE7A6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C76E219C-7BC8-B2E3-8C3A-0E23DDD7C3B7}"/>
              </a:ext>
            </a:extLst>
          </p:cNvPr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ext Box 3">
            <a:extLst>
              <a:ext uri="{FF2B5EF4-FFF2-40B4-BE49-F238E27FC236}">
                <a16:creationId xmlns:a16="http://schemas.microsoft.com/office/drawing/2014/main" id="{0D4DA316-5DB5-7EAD-B91A-50DB6E0644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143" y="848417"/>
            <a:ext cx="11933213" cy="5201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58775" indent="-35877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381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514350" indent="-514350" eaLnBrk="1" hangingPunct="1">
              <a:spcAft>
                <a:spcPts val="300"/>
              </a:spcAft>
              <a:buFont typeface="Wingdings" panose="05000000000000000000" pitchFamily="2" charset="2"/>
              <a:buChar char="q"/>
              <a:defRPr/>
            </a:pPr>
            <a:r>
              <a:rPr lang="pt-BR" sz="2400" noProof="0" dirty="0">
                <a:latin typeface="Calibri" panose="020F0502020204030204" pitchFamily="34" charset="0"/>
                <a:ea typeface="Calibri" panose="020F0502020204030204" pitchFamily="34" charset="0"/>
              </a:rPr>
              <a:t>Os sistemas de proteção de </a:t>
            </a:r>
            <a:r>
              <a:rPr lang="pt-BR" sz="2400" i="1" noProof="0" dirty="0">
                <a:latin typeface="Calibri" panose="020F0502020204030204" pitchFamily="34" charset="0"/>
                <a:ea typeface="Calibri" panose="020F0502020204030204" pitchFamily="34" charset="0"/>
              </a:rPr>
              <a:t>whistleblowers</a:t>
            </a:r>
            <a:r>
              <a:rPr lang="pt-BR" sz="2400" noProof="0" dirty="0">
                <a:latin typeface="Calibri" panose="020F0502020204030204" pitchFamily="34" charset="0"/>
                <a:ea typeface="Calibri" panose="020F0502020204030204" pitchFamily="34" charset="0"/>
              </a:rPr>
              <a:t> não apenas para denunciar </a:t>
            </a:r>
            <a:r>
              <a:rPr lang="pt-BR" sz="2400" b="1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crimes</a:t>
            </a:r>
            <a:r>
              <a:rPr lang="pt-BR" sz="2400" noProof="0" dirty="0">
                <a:latin typeface="Calibri" panose="020F0502020204030204" pitchFamily="34" charset="0"/>
                <a:ea typeface="Calibri" panose="020F0502020204030204" pitchFamily="34" charset="0"/>
              </a:rPr>
              <a:t> (“infrações normativas”) e não apenas para </a:t>
            </a:r>
            <a:r>
              <a:rPr lang="pt-BR" sz="2400" b="1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casos de “corrupção”</a:t>
            </a:r>
          </a:p>
          <a:p>
            <a:pPr marL="514350" indent="-514350" eaLnBrk="1" hangingPunct="1">
              <a:spcAft>
                <a:spcPts val="300"/>
              </a:spcAft>
              <a:buFont typeface="Wingdings" panose="05000000000000000000" pitchFamily="2" charset="2"/>
              <a:buChar char="q"/>
              <a:defRPr/>
            </a:pPr>
            <a:r>
              <a:rPr lang="pt-BR" sz="2400" noProof="0" dirty="0">
                <a:latin typeface="Calibri" panose="020F0502020204030204" pitchFamily="34" charset="0"/>
                <a:ea typeface="Calibri" panose="020F0502020204030204" pitchFamily="34" charset="0"/>
              </a:rPr>
              <a:t>Deve-se entender a </a:t>
            </a:r>
            <a:r>
              <a:rPr lang="pt-BR" sz="2400" b="1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“represália”</a:t>
            </a:r>
            <a:r>
              <a:rPr lang="pt-BR" sz="2400" noProof="0" dirty="0">
                <a:latin typeface="Calibri" panose="020F0502020204030204" pitchFamily="34" charset="0"/>
                <a:ea typeface="Calibri" panose="020F0502020204030204" pitchFamily="34" charset="0"/>
              </a:rPr>
              <a:t> em sentido amplo: também a </a:t>
            </a:r>
            <a:r>
              <a:rPr lang="pt-BR" sz="2400" i="1" noProof="0" dirty="0">
                <a:latin typeface="Calibri" panose="020F0502020204030204" pitchFamily="34" charset="0"/>
                <a:ea typeface="Calibri" panose="020F0502020204030204" pitchFamily="34" charset="0"/>
              </a:rPr>
              <a:t>subjetiva</a:t>
            </a:r>
            <a:r>
              <a:rPr lang="pt-BR" sz="2400" noProof="0" dirty="0">
                <a:latin typeface="Calibri" panose="020F0502020204030204" pitchFamily="34" charset="0"/>
                <a:ea typeface="Calibri" panose="020F0502020204030204" pitchFamily="34" charset="0"/>
              </a:rPr>
              <a:t> e a </a:t>
            </a:r>
            <a:r>
              <a:rPr lang="pt-BR" sz="2400" i="1" noProof="0" dirty="0">
                <a:latin typeface="Calibri" panose="020F0502020204030204" pitchFamily="34" charset="0"/>
                <a:ea typeface="Calibri" panose="020F0502020204030204" pitchFamily="34" charset="0"/>
              </a:rPr>
              <a:t>futura</a:t>
            </a:r>
          </a:p>
          <a:p>
            <a:pPr marL="514350" indent="-514350" eaLnBrk="1" hangingPunct="1">
              <a:spcAft>
                <a:spcPts val="300"/>
              </a:spcAft>
              <a:buFont typeface="Wingdings" panose="05000000000000000000" pitchFamily="2" charset="2"/>
              <a:buChar char="q"/>
              <a:defRPr/>
            </a:pPr>
            <a:r>
              <a:rPr lang="pt-BR" sz="2400" noProof="0" dirty="0">
                <a:latin typeface="Calibri" panose="020F0502020204030204" pitchFamily="34" charset="0"/>
                <a:ea typeface="Calibri" panose="020F0502020204030204" pitchFamily="34" charset="0"/>
              </a:rPr>
              <a:t>O </a:t>
            </a:r>
            <a:r>
              <a:rPr lang="pt-BR" sz="2400" b="1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alertador</a:t>
            </a:r>
            <a:r>
              <a:rPr lang="pt-BR" sz="2400" noProof="0" dirty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pt-BR" sz="2400" i="1" noProof="0" dirty="0">
                <a:latin typeface="Calibri" panose="020F0502020204030204" pitchFamily="34" charset="0"/>
                <a:ea typeface="Calibri" panose="020F0502020204030204" pitchFamily="34" charset="0"/>
              </a:rPr>
              <a:t>faz muito ao colaborar</a:t>
            </a:r>
            <a:r>
              <a:rPr lang="pt-BR" sz="2400" noProof="0" dirty="0">
                <a:latin typeface="Calibri" panose="020F0502020204030204" pitchFamily="34" charset="0"/>
                <a:ea typeface="Calibri" panose="020F0502020204030204" pitchFamily="34" charset="0"/>
              </a:rPr>
              <a:t>: </a:t>
            </a:r>
            <a:r>
              <a:rPr lang="pt-BR" sz="2400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não qualifica</a:t>
            </a:r>
            <a:r>
              <a:rPr lang="pt-BR" sz="2400" noProof="0" dirty="0">
                <a:latin typeface="Calibri" panose="020F0502020204030204" pitchFamily="34" charset="0"/>
                <a:ea typeface="Calibri" panose="020F0502020204030204" pitchFamily="34" charset="0"/>
              </a:rPr>
              <a:t>, </a:t>
            </a:r>
            <a:r>
              <a:rPr lang="pt-BR" sz="2400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não prova</a:t>
            </a:r>
            <a:r>
              <a:rPr lang="pt-BR" sz="2400" noProof="0" dirty="0">
                <a:latin typeface="Calibri" panose="020F0502020204030204" pitchFamily="34" charset="0"/>
                <a:ea typeface="Calibri" panose="020F0502020204030204" pitchFamily="34" charset="0"/>
              </a:rPr>
              <a:t>, </a:t>
            </a:r>
            <a:r>
              <a:rPr lang="pt-BR" sz="2400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não investiga</a:t>
            </a:r>
          </a:p>
          <a:p>
            <a:pPr marL="514350" indent="-514350" eaLnBrk="1" hangingPunct="1">
              <a:spcAft>
                <a:spcPts val="300"/>
              </a:spcAft>
              <a:buFont typeface="Wingdings" panose="05000000000000000000" pitchFamily="2" charset="2"/>
              <a:buChar char="q"/>
              <a:defRPr/>
            </a:pPr>
            <a:r>
              <a:rPr lang="pt-BR" sz="2400" noProof="0" dirty="0">
                <a:latin typeface="Calibri" panose="020F0502020204030204" pitchFamily="34" charset="0"/>
                <a:ea typeface="Calibri" panose="020F0502020204030204" pitchFamily="34" charset="0"/>
              </a:rPr>
              <a:t>Sem </a:t>
            </a:r>
            <a:r>
              <a:rPr lang="pt-BR" sz="2400" b="1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vontade política</a:t>
            </a:r>
            <a:r>
              <a:rPr lang="pt-BR" sz="2400" noProof="0" dirty="0">
                <a:latin typeface="Calibri" panose="020F0502020204030204" pitchFamily="34" charset="0"/>
                <a:ea typeface="Calibri" panose="020F0502020204030204" pitchFamily="34" charset="0"/>
              </a:rPr>
              <a:t>, até as melhores regulamentações falham</a:t>
            </a:r>
          </a:p>
          <a:p>
            <a:pPr marL="514350" indent="-514350" eaLnBrk="1" hangingPunct="1">
              <a:spcAft>
                <a:spcPts val="300"/>
              </a:spcAft>
              <a:buFont typeface="Wingdings" panose="05000000000000000000" pitchFamily="2" charset="2"/>
              <a:buChar char="q"/>
              <a:defRPr/>
            </a:pPr>
            <a:r>
              <a:rPr lang="pt-BR" sz="2400" noProof="0" dirty="0">
                <a:latin typeface="Calibri" panose="020F0502020204030204" pitchFamily="34" charset="0"/>
                <a:ea typeface="Calibri" panose="020F0502020204030204" pitchFamily="34" charset="0"/>
              </a:rPr>
              <a:t>Sem </a:t>
            </a:r>
            <a:r>
              <a:rPr lang="pt-BR" sz="2400" b="1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financiamento</a:t>
            </a:r>
            <a:r>
              <a:rPr lang="pt-BR" sz="2400" noProof="0" dirty="0">
                <a:latin typeface="Calibri" panose="020F0502020204030204" pitchFamily="34" charset="0"/>
                <a:ea typeface="Calibri" panose="020F0502020204030204" pitchFamily="34" charset="0"/>
              </a:rPr>
              <a:t>, os programas de proteção aos denunciantes são </a:t>
            </a:r>
            <a:r>
              <a:rPr lang="pt-BR" sz="2400" i="1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ilusórios</a:t>
            </a:r>
            <a:endParaRPr lang="pt-BR" sz="2400" noProof="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514350" indent="-514350">
              <a:spcAft>
                <a:spcPts val="300"/>
              </a:spcAft>
              <a:buFont typeface="Wingdings" panose="05000000000000000000" pitchFamily="2" charset="2"/>
              <a:buChar char="q"/>
              <a:defRPr/>
            </a:pPr>
            <a:r>
              <a:rPr lang="pt-BR" sz="2400" noProof="0" dirty="0">
                <a:latin typeface="Calibri" panose="020F0502020204030204" pitchFamily="34" charset="0"/>
                <a:ea typeface="Calibri" panose="020F0502020204030204" pitchFamily="34" charset="0"/>
              </a:rPr>
              <a:t>Controlar o perigo da </a:t>
            </a:r>
            <a:r>
              <a:rPr lang="pt-BR" sz="2400" b="1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regulamentação excessiva</a:t>
            </a:r>
            <a:r>
              <a:rPr lang="pt-BR" sz="2400" noProof="0" dirty="0">
                <a:latin typeface="Calibri" panose="020F0502020204030204" pitchFamily="34" charset="0"/>
                <a:ea typeface="Calibri" panose="020F0502020204030204" pitchFamily="34" charset="0"/>
              </a:rPr>
              <a:t> que gera uma </a:t>
            </a:r>
            <a:r>
              <a:rPr lang="pt-BR" sz="2400" i="1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‘cultura do medo’</a:t>
            </a:r>
            <a:r>
              <a:rPr lang="pt-BR" sz="2400" noProof="0" dirty="0">
                <a:latin typeface="Calibri" panose="020F0502020204030204" pitchFamily="34" charset="0"/>
                <a:ea typeface="Calibri" panose="020F0502020204030204" pitchFamily="34" charset="0"/>
              </a:rPr>
              <a:t> e uma </a:t>
            </a:r>
            <a:r>
              <a:rPr lang="pt-BR" sz="2400" i="1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relutância em colaborar</a:t>
            </a:r>
            <a:r>
              <a:rPr lang="pt-BR" sz="2400" noProof="0" dirty="0">
                <a:latin typeface="Calibri" panose="020F0502020204030204" pitchFamily="34" charset="0"/>
                <a:ea typeface="Calibri" panose="020F0502020204030204" pitchFamily="34" charset="0"/>
              </a:rPr>
              <a:t> na defesa do interesse público por medo de represálias legais</a:t>
            </a:r>
          </a:p>
          <a:p>
            <a:pPr marL="514350" indent="-514350">
              <a:spcAft>
                <a:spcPts val="300"/>
              </a:spcAft>
              <a:buFont typeface="Wingdings" panose="05000000000000000000" pitchFamily="2" charset="2"/>
              <a:buChar char="q"/>
              <a:defRPr/>
            </a:pPr>
            <a:r>
              <a:rPr lang="pt-BR" sz="2400" noProof="0" dirty="0">
                <a:latin typeface="Calibri" panose="020F0502020204030204" pitchFamily="34" charset="0"/>
                <a:ea typeface="Calibri" panose="020F0502020204030204" pitchFamily="34" charset="0"/>
              </a:rPr>
              <a:t>O </a:t>
            </a:r>
            <a:r>
              <a:rPr lang="pt-BR" sz="2400" i="1" noProof="0" dirty="0">
                <a:latin typeface="Calibri" panose="020F0502020204030204" pitchFamily="34" charset="0"/>
                <a:ea typeface="Calibri" panose="020F0502020204030204" pitchFamily="34" charset="0"/>
              </a:rPr>
              <a:t>whistleblower</a:t>
            </a:r>
            <a:r>
              <a:rPr lang="pt-BR" sz="2400" noProof="0" dirty="0">
                <a:latin typeface="Calibri" panose="020F0502020204030204" pitchFamily="34" charset="0"/>
                <a:ea typeface="Calibri" panose="020F0502020204030204" pitchFamily="34" charset="0"/>
              </a:rPr>
              <a:t> não pode permanecer como um </a:t>
            </a:r>
            <a:r>
              <a:rPr lang="pt-BR" sz="2400" b="1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herói social abandonado à própria sorte</a:t>
            </a:r>
          </a:p>
          <a:p>
            <a:pPr marL="0" indent="0">
              <a:spcAft>
                <a:spcPts val="300"/>
              </a:spcAft>
              <a:defRPr/>
            </a:pPr>
            <a:endParaRPr lang="pt-BR" sz="2400" noProof="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>
              <a:spcAft>
                <a:spcPts val="300"/>
              </a:spcAft>
              <a:defRPr/>
            </a:pPr>
            <a:r>
              <a:rPr lang="pt-BR" sz="2400" i="1" noProof="0" dirty="0">
                <a:latin typeface="Calibri" panose="020F0502020204030204" pitchFamily="34" charset="0"/>
                <a:ea typeface="Calibri" panose="020F0502020204030204" pitchFamily="34" charset="0"/>
              </a:rPr>
              <a:t>Devemos gerar uma </a:t>
            </a:r>
            <a:r>
              <a:rPr lang="pt-BR" sz="2400" b="1" i="1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‘cultura da legalidade’</a:t>
            </a:r>
            <a:r>
              <a:rPr lang="pt-BR" sz="2400" i="1" noProof="0" dirty="0">
                <a:latin typeface="Calibri" panose="020F0502020204030204" pitchFamily="34" charset="0"/>
                <a:ea typeface="Calibri" panose="020F0502020204030204" pitchFamily="34" charset="0"/>
              </a:rPr>
              <a:t>: um ato de </a:t>
            </a:r>
            <a:r>
              <a:rPr lang="pt-BR" sz="2400" i="1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responsabilidade cívica</a:t>
            </a:r>
            <a:r>
              <a:rPr lang="pt-BR" sz="2400" i="1" noProof="0" dirty="0">
                <a:latin typeface="Calibri" panose="020F0502020204030204" pitchFamily="34" charset="0"/>
                <a:ea typeface="Calibri" panose="020F0502020204030204" pitchFamily="34" charset="0"/>
              </a:rPr>
              <a:t> e </a:t>
            </a:r>
            <a:r>
              <a:rPr lang="pt-BR" sz="2400" i="1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profissional</a:t>
            </a:r>
            <a:r>
              <a:rPr lang="pt-BR" sz="2400" i="1" noProof="0" dirty="0">
                <a:latin typeface="Calibri" panose="020F0502020204030204" pitchFamily="34" charset="0"/>
                <a:ea typeface="Calibri" panose="020F0502020204030204" pitchFamily="34" charset="0"/>
              </a:rPr>
              <a:t>, que exige </a:t>
            </a:r>
            <a:r>
              <a:rPr lang="pt-BR" sz="2400" i="1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liderança</a:t>
            </a:r>
            <a:r>
              <a:rPr lang="pt-BR" sz="2400" i="1" noProof="0" dirty="0">
                <a:latin typeface="Calibri" panose="020F0502020204030204" pitchFamily="34" charset="0"/>
                <a:ea typeface="Calibri" panose="020F0502020204030204" pitchFamily="34" charset="0"/>
              </a:rPr>
              <a:t> desde a cúpula, </a:t>
            </a:r>
            <a:r>
              <a:rPr lang="pt-BR" sz="2400" i="1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educação</a:t>
            </a:r>
            <a:r>
              <a:rPr lang="pt-BR" sz="2400" i="1" noProof="0" dirty="0">
                <a:latin typeface="Calibri" panose="020F0502020204030204" pitchFamily="34" charset="0"/>
                <a:ea typeface="Calibri" panose="020F0502020204030204" pitchFamily="34" charset="0"/>
              </a:rPr>
              <a:t> e </a:t>
            </a:r>
            <a:r>
              <a:rPr lang="pt-BR" sz="2400" i="1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formação contínuas</a:t>
            </a:r>
            <a:r>
              <a:rPr lang="pt-BR" sz="2400" i="1" noProof="0" dirty="0">
                <a:latin typeface="Calibri" panose="020F0502020204030204" pitchFamily="34" charset="0"/>
                <a:ea typeface="Calibri" panose="020F0502020204030204" pitchFamily="34" charset="0"/>
              </a:rPr>
              <a:t> e um compromisso genuíno com a...</a:t>
            </a:r>
          </a:p>
        </p:txBody>
      </p:sp>
      <p:sp>
        <p:nvSpPr>
          <p:cNvPr id="3" name="Text Box 8">
            <a:extLst>
              <a:ext uri="{FF2B5EF4-FFF2-40B4-BE49-F238E27FC236}">
                <a16:creationId xmlns:a16="http://schemas.microsoft.com/office/drawing/2014/main" id="{2E53E8B7-D3E7-33C3-542E-32DDA4E858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0842" y="90005"/>
            <a:ext cx="11521817" cy="67710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es-ES" sz="3300" b="1" noProof="0" dirty="0">
                <a:solidFill>
                  <a:srgbClr val="FF0000"/>
                </a:solidFill>
                <a:latin typeface="Arial Narrow" panose="020B0606020202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CONCLUSÕES</a:t>
            </a:r>
          </a:p>
          <a:p>
            <a:pPr algn="ctr" eaLnBrk="1" hangingPunct="1">
              <a:defRPr/>
            </a:pPr>
            <a:r>
              <a:rPr lang="es-ES" sz="500" b="1" noProof="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365080929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3E50276-5B81-75E3-97F5-7E20ACAA33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4423FFB5-7162-25B0-6FCE-E4C873BC09A9}"/>
              </a:ext>
            </a:extLst>
          </p:cNvPr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" name="Imagen 2" descr="Texto&#10;&#10;El contenido generado por IA puede ser incorrecto.">
            <a:extLst>
              <a:ext uri="{FF2B5EF4-FFF2-40B4-BE49-F238E27FC236}">
                <a16:creationId xmlns:a16="http://schemas.microsoft.com/office/drawing/2014/main" id="{8B3146DF-166B-5008-44EC-76B4435DA2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472" y="741773"/>
            <a:ext cx="10832720" cy="5433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29860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D2B369-F6A4-90CC-DB42-B8B6412286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DB7BC341-0E3B-7D8D-578D-B8AF0337C3EA}"/>
              </a:ext>
            </a:extLst>
          </p:cNvPr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CuadroTexto 5">
            <a:extLst>
              <a:ext uri="{FF2B5EF4-FFF2-40B4-BE49-F238E27FC236}">
                <a16:creationId xmlns:a16="http://schemas.microsoft.com/office/drawing/2014/main" id="{0F3F2C35-645B-C900-B3C4-5843A7F422EB}"/>
              </a:ext>
            </a:extLst>
          </p:cNvPr>
          <p:cNvSpPr txBox="1"/>
          <p:nvPr/>
        </p:nvSpPr>
        <p:spPr>
          <a:xfrm>
            <a:off x="304801" y="2916645"/>
            <a:ext cx="11618565" cy="1446550"/>
          </a:xfrm>
          <a:prstGeom prst="rect">
            <a:avLst/>
          </a:prstGeom>
          <a:noFill/>
        </p:spPr>
        <p:txBody>
          <a:bodyPr wrap="square" anchor="ctr">
            <a:normAutofit fontScale="92500"/>
          </a:bodyPr>
          <a:lstStyle/>
          <a:p>
            <a:pPr algn="ctr" eaLnBrk="1" hangingPunct="1">
              <a:defRPr/>
            </a:pPr>
            <a:r>
              <a:rPr lang="es-ES" sz="3600" b="1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DENUNCIANTES: DESAFIOS </a:t>
            </a:r>
            <a:r>
              <a:rPr lang="es-E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</a:t>
            </a:r>
            <a:r>
              <a:rPr lang="es-ES" sz="3600" b="1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TENDÊNCIAS GLOBAIS</a:t>
            </a:r>
          </a:p>
          <a:p>
            <a:pPr algn="ctr" eaLnBrk="1" hangingPunct="1">
              <a:defRPr/>
            </a:pPr>
            <a:r>
              <a:rPr lang="es-E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(elementos para </a:t>
            </a:r>
            <a:r>
              <a:rPr lang="es-ES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reflexão</a:t>
            </a:r>
            <a:r>
              <a:rPr lang="es-E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crítica)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4CF8D46A-9286-B107-6A83-F966056ABBD0}"/>
              </a:ext>
            </a:extLst>
          </p:cNvPr>
          <p:cNvSpPr txBox="1"/>
          <p:nvPr/>
        </p:nvSpPr>
        <p:spPr>
          <a:xfrm>
            <a:off x="94622" y="4634022"/>
            <a:ext cx="4615030" cy="2191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/>
            <a:r>
              <a:rPr lang="es-ES" sz="2400" b="1" kern="1100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NICOLÁS RODRÍGUEZ-GARCÍA</a:t>
            </a:r>
          </a:p>
          <a:p>
            <a:pPr eaLnBrk="1" hangingPunct="1"/>
            <a:r>
              <a:rPr lang="es-ES" sz="2400" b="1" kern="1100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Catedrático de </a:t>
            </a:r>
            <a:r>
              <a:rPr lang="es-ES" sz="2400" b="1" kern="1100" noProof="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Direito</a:t>
            </a:r>
            <a:r>
              <a:rPr lang="es-ES" sz="2400" b="1" kern="1100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2400" b="1" kern="1100" noProof="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Processual</a:t>
            </a:r>
            <a:endParaRPr lang="es-ES" sz="2400" b="1" kern="1100" noProof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eaLnBrk="1" hangingPunct="1">
              <a:spcAft>
                <a:spcPct val="20000"/>
              </a:spcAft>
            </a:pPr>
            <a:r>
              <a:rPr lang="es-ES" sz="2400" b="1" kern="1100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UNIVERSIDADE DE SALAMANCA</a:t>
            </a:r>
            <a:br>
              <a:rPr lang="es-ES" sz="2800" b="1" kern="1100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s-ES" sz="1400" b="1" kern="1100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 nicolas@usal.es · ORCID: 0000-0003-0045-796X</a:t>
            </a:r>
          </a:p>
          <a:p>
            <a:pPr eaLnBrk="1" hangingPunct="1">
              <a:spcAft>
                <a:spcPct val="20000"/>
              </a:spcAft>
            </a:pPr>
            <a:r>
              <a:rPr lang="es-ES" sz="1400" b="1" kern="1100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 I+D·Ñ: PID2022-138775NB-100 · RED2022-134265-T</a:t>
            </a:r>
          </a:p>
          <a:p>
            <a:pPr eaLnBrk="1" hangingPunct="1">
              <a:spcAft>
                <a:spcPct val="20000"/>
              </a:spcAft>
            </a:pPr>
            <a:r>
              <a:rPr lang="es-ES" sz="1400" b="1" kern="1100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 I+D·UE: CERV-2023-CHAR-LITI. # 101143143</a:t>
            </a:r>
          </a:p>
          <a:p>
            <a:pPr eaLnBrk="1" hangingPunct="1">
              <a:spcAft>
                <a:spcPct val="20000"/>
              </a:spcAft>
            </a:pPr>
            <a:r>
              <a:rPr lang="es-ES" sz="1400" b="1" kern="1100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 I+D·JUSOST: CIPROM 2023-64 GVA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0402D442-DB2B-BBEB-3D60-25AB7E0AC7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3" y="6122"/>
            <a:ext cx="3755774" cy="1891700"/>
          </a:xfrm>
          <a:prstGeom prst="rect">
            <a:avLst/>
          </a:prstGeom>
        </p:spPr>
      </p:pic>
      <p:pic>
        <p:nvPicPr>
          <p:cNvPr id="5" name="Imagen 4" descr="Gráfico, Gráfico circular&#10;&#10;El contenido generado por IA puede ser incorrecto.">
            <a:extLst>
              <a:ext uri="{FF2B5EF4-FFF2-40B4-BE49-F238E27FC236}">
                <a16:creationId xmlns:a16="http://schemas.microsoft.com/office/drawing/2014/main" id="{3C282CAF-2C14-44E6-DA38-F5D182FECAE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5233" y="848603"/>
            <a:ext cx="1157191" cy="1040286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38D79122-4DBB-9212-EA1D-2FC109EBEA8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8552" y="2007590"/>
            <a:ext cx="1196915" cy="604824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11E257B8-6910-8E9B-DE9C-B7F2B36E6A8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22" y="2012689"/>
            <a:ext cx="2299607" cy="580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4349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C1C7833-B986-A439-B437-96CFBEF794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B40FBB4B-951C-7027-B0E8-FEFB7FB9BE20}"/>
              </a:ext>
            </a:extLst>
          </p:cNvPr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" name="Imagen 2" descr="Imagen que contiene Dibujo de ingeniería&#10;&#10;El contenido generado por IA puede ser incorrecto.">
            <a:extLst>
              <a:ext uri="{FF2B5EF4-FFF2-40B4-BE49-F238E27FC236}">
                <a16:creationId xmlns:a16="http://schemas.microsoft.com/office/drawing/2014/main" id="{D6BE9BA1-6A38-E95C-85BD-AFEE87FCF8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8587" y="0"/>
            <a:ext cx="64748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80701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9D16F66-933E-84C6-E30A-8A89EFA1E9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Conector recto 2">
            <a:extLst>
              <a:ext uri="{FF2B5EF4-FFF2-40B4-BE49-F238E27FC236}">
                <a16:creationId xmlns:a16="http://schemas.microsoft.com/office/drawing/2014/main" id="{6FF87ED1-35FB-2014-C58D-B939E6EA9263}"/>
              </a:ext>
            </a:extLst>
          </p:cNvPr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" name="Imagen 1">
            <a:extLst>
              <a:ext uri="{FF2B5EF4-FFF2-40B4-BE49-F238E27FC236}">
                <a16:creationId xmlns:a16="http://schemas.microsoft.com/office/drawing/2014/main" id="{007462FD-5655-E753-0913-94291D01BA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1472" y="11046"/>
            <a:ext cx="7726260" cy="6845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3687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C84A13F-E48A-B49D-1332-E2FD47D7B1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Conector recto 2">
            <a:extLst>
              <a:ext uri="{FF2B5EF4-FFF2-40B4-BE49-F238E27FC236}">
                <a16:creationId xmlns:a16="http://schemas.microsoft.com/office/drawing/2014/main" id="{F921EF4E-0C7F-0CC3-4DE2-C9872DFBC976}"/>
              </a:ext>
            </a:extLst>
          </p:cNvPr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" name="Imagen 1">
            <a:extLst>
              <a:ext uri="{FF2B5EF4-FFF2-40B4-BE49-F238E27FC236}">
                <a16:creationId xmlns:a16="http://schemas.microsoft.com/office/drawing/2014/main" id="{BFECE2D3-A66F-7CF5-A0C7-BA593B624A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2162" y="0"/>
            <a:ext cx="43876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57427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4AB1B2E-D680-D58F-49AE-2843A3001B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Conector recto 2">
            <a:extLst>
              <a:ext uri="{FF2B5EF4-FFF2-40B4-BE49-F238E27FC236}">
                <a16:creationId xmlns:a16="http://schemas.microsoft.com/office/drawing/2014/main" id="{79FF6A12-3BA9-4D33-325F-4C3B3C1860C9}"/>
              </a:ext>
            </a:extLst>
          </p:cNvPr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" name="Imagen 1">
            <a:extLst>
              <a:ext uri="{FF2B5EF4-FFF2-40B4-BE49-F238E27FC236}">
                <a16:creationId xmlns:a16="http://schemas.microsoft.com/office/drawing/2014/main" id="{5401363E-D127-5A15-E94D-394D9FEA62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674" y="33559"/>
            <a:ext cx="10943744" cy="6790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5032781"/>
      </p:ext>
    </p:extLst>
  </p:cSld>
  <p:clrMapOvr>
    <a:masterClrMapping/>
  </p:clrMapOvr>
</p:sld>
</file>

<file path=ppt/theme/theme1.xml><?xml version="1.0" encoding="utf-8"?>
<a:theme xmlns:a="http://schemas.openxmlformats.org/drawingml/2006/main" name="1_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9AF3501A9993D14F859DDAE08EE1C534" ma:contentTypeVersion="12" ma:contentTypeDescription="Crie um novo documento." ma:contentTypeScope="" ma:versionID="5ceddbf8649e0b72aa1390828c62da90">
  <xsd:schema xmlns:xsd="http://www.w3.org/2001/XMLSchema" xmlns:xs="http://www.w3.org/2001/XMLSchema" xmlns:p="http://schemas.microsoft.com/office/2006/metadata/properties" xmlns:ns2="48242ab2-1ce3-44fd-8c34-387052ac5afc" xmlns:ns3="ecebb0eb-cb17-4298-a346-fe4345653bf5" targetNamespace="http://schemas.microsoft.com/office/2006/metadata/properties" ma:root="true" ma:fieldsID="d431f490d4adc57bd724c85257b048ef" ns2:_="" ns3:_="">
    <xsd:import namespace="48242ab2-1ce3-44fd-8c34-387052ac5afc"/>
    <xsd:import namespace="ecebb0eb-cb17-4298-a346-fe4345653bf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242ab2-1ce3-44fd-8c34-387052ac5af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Marcações de imagem" ma:readOnly="false" ma:fieldId="{5cf76f15-5ced-4ddc-b409-7134ff3c332f}" ma:taxonomyMulti="true" ma:sspId="2dab9438-f903-450b-a158-c86bb4a35df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cebb0eb-cb17-4298-a346-fe4345653bf5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a16c4f7e-a286-4957-be40-4bcb551e70ac}" ma:internalName="TaxCatchAll" ma:showField="CatchAllData" ma:web="ecebb0eb-cb17-4298-a346-fe4345653bf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8242ab2-1ce3-44fd-8c34-387052ac5afc">
      <Terms xmlns="http://schemas.microsoft.com/office/infopath/2007/PartnerControls"/>
    </lcf76f155ced4ddcb4097134ff3c332f>
    <TaxCatchAll xmlns="ecebb0eb-cb17-4298-a346-fe4345653bf5" xsi:nil="true"/>
  </documentManagement>
</p:properties>
</file>

<file path=customXml/itemProps1.xml><?xml version="1.0" encoding="utf-8"?>
<ds:datastoreItem xmlns:ds="http://schemas.openxmlformats.org/officeDocument/2006/customXml" ds:itemID="{03074568-1942-41EC-945B-5B4BAE55ACEF}"/>
</file>

<file path=customXml/itemProps2.xml><?xml version="1.0" encoding="utf-8"?>
<ds:datastoreItem xmlns:ds="http://schemas.openxmlformats.org/officeDocument/2006/customXml" ds:itemID="{6DD2FE57-F666-49DE-BB68-BFDFD44FB867}"/>
</file>

<file path=customXml/itemProps3.xml><?xml version="1.0" encoding="utf-8"?>
<ds:datastoreItem xmlns:ds="http://schemas.openxmlformats.org/officeDocument/2006/customXml" ds:itemID="{29B39B5E-FF80-4363-8A7B-D971258EDE50}"/>
</file>

<file path=docProps/app.xml><?xml version="1.0" encoding="utf-8"?>
<Properties xmlns="http://schemas.openxmlformats.org/officeDocument/2006/extended-properties" xmlns:vt="http://schemas.openxmlformats.org/officeDocument/2006/docPropsVTypes">
  <TotalTime>1985</TotalTime>
  <Words>3160</Words>
  <Application>Microsoft Office PowerPoint</Application>
  <PresentationFormat>Panorámica</PresentationFormat>
  <Paragraphs>379</Paragraphs>
  <Slides>54</Slides>
  <Notes>54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54</vt:i4>
      </vt:variant>
    </vt:vector>
  </HeadingPairs>
  <TitlesOfParts>
    <vt:vector size="62" baseType="lpstr">
      <vt:lpstr>Aptos</vt:lpstr>
      <vt:lpstr>Arial</vt:lpstr>
      <vt:lpstr>Arial Narrow</vt:lpstr>
      <vt:lpstr>Calibri</vt:lpstr>
      <vt:lpstr>Tahoma</vt:lpstr>
      <vt:lpstr>Wingdings</vt:lpstr>
      <vt:lpstr>1_Tema do Office</vt:lpstr>
      <vt:lpstr>Tema do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Andrea Delmiro Oliveira</dc:creator>
  <cp:lastModifiedBy>NICOLÁS RODRÍGUEZ GARCÍA</cp:lastModifiedBy>
  <cp:revision>70</cp:revision>
  <dcterms:created xsi:type="dcterms:W3CDTF">2025-03-21T18:18:28Z</dcterms:created>
  <dcterms:modified xsi:type="dcterms:W3CDTF">2025-04-02T09:15:40Z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0x0101009AF3501A9993D14F859DDAE08EE1C534</vt:lpwstr>
  </property>
</Properties>
</file>