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4"/>
    <p:sldMasterId id="2147483839" r:id="rId5"/>
  </p:sldMasterIdLst>
  <p:notesMasterIdLst>
    <p:notesMasterId r:id="rId24"/>
  </p:notesMasterIdLst>
  <p:sldIdLst>
    <p:sldId id="261" r:id="rId6"/>
    <p:sldId id="343" r:id="rId7"/>
    <p:sldId id="366" r:id="rId8"/>
    <p:sldId id="364" r:id="rId9"/>
    <p:sldId id="385" r:id="rId10"/>
    <p:sldId id="388" r:id="rId11"/>
    <p:sldId id="392" r:id="rId12"/>
    <p:sldId id="393" r:id="rId13"/>
    <p:sldId id="400" r:id="rId14"/>
    <p:sldId id="394" r:id="rId15"/>
    <p:sldId id="395" r:id="rId16"/>
    <p:sldId id="396" r:id="rId17"/>
    <p:sldId id="397" r:id="rId18"/>
    <p:sldId id="387" r:id="rId19"/>
    <p:sldId id="286" r:id="rId20"/>
    <p:sldId id="377" r:id="rId21"/>
    <p:sldId id="390" r:id="rId22"/>
    <p:sldId id="358" r:id="rId23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061" autoAdjust="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7D1CC-0248-4A42-AF32-F4077525D022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F39EF-C910-4C8E-AB77-27B6EA96F2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25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6B95-E69D-47E6-B265-3B15EA0869E9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60D0-3241-4262-A9D9-0E4F84A1D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66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6B95-E69D-47E6-B265-3B15EA0869E9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60D0-3241-4262-A9D9-0E4F84A1D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23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6B95-E69D-47E6-B265-3B15EA0869E9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60D0-3241-4262-A9D9-0E4F84A1D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578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13166C7A-2093-D6C3-1015-7D2F617163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3" name="Imagem 12" descr="Ícone&#10;&#10;Descrição gerada automaticamente">
            <a:extLst>
              <a:ext uri="{FF2B5EF4-FFF2-40B4-BE49-F238E27FC236}">
                <a16:creationId xmlns:a16="http://schemas.microsoft.com/office/drawing/2014/main" id="{A316BF18-71C4-6DFB-3899-55975135C0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780" y="4186431"/>
            <a:ext cx="6006010" cy="245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03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BC81048-106F-8A9F-3659-84DE7A50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5117" y="100034"/>
            <a:ext cx="809271" cy="38011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09CC232-D3EB-DEAC-D4F6-2814567339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507305"/>
            <a:ext cx="12192001" cy="145732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948727-AFDC-0013-E8FD-53163569C8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1536700"/>
            <a:ext cx="11126788" cy="4914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6C440E68-4651-03CF-792E-3F2D4228C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600" y="492848"/>
            <a:ext cx="11126788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FEBF9E5-108B-81AB-FEB3-6ADD0EB855F9}"/>
              </a:ext>
            </a:extLst>
          </p:cNvPr>
          <p:cNvSpPr/>
          <p:nvPr userDrawn="1"/>
        </p:nvSpPr>
        <p:spPr>
          <a:xfrm>
            <a:off x="0" y="6279982"/>
            <a:ext cx="12206656" cy="578018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BR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0" name="Graphic 4">
            <a:extLst>
              <a:ext uri="{FF2B5EF4-FFF2-40B4-BE49-F238E27FC236}">
                <a16:creationId xmlns:a16="http://schemas.microsoft.com/office/drawing/2014/main" id="{2EF93698-3B4D-EF19-A0DB-5077B4AA36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57237" y="6038464"/>
            <a:ext cx="2404143" cy="1013882"/>
          </a:xfrm>
          <a:prstGeom prst="rect">
            <a:avLst/>
          </a:prstGeom>
        </p:spPr>
      </p:pic>
      <p:sp>
        <p:nvSpPr>
          <p:cNvPr id="11" name="Round Single Corner Rectangle 5">
            <a:extLst>
              <a:ext uri="{FF2B5EF4-FFF2-40B4-BE49-F238E27FC236}">
                <a16:creationId xmlns:a16="http://schemas.microsoft.com/office/drawing/2014/main" id="{5CA7A1D1-4EF3-32DA-9C7E-B43028D25F71}"/>
              </a:ext>
            </a:extLst>
          </p:cNvPr>
          <p:cNvSpPr/>
          <p:nvPr userDrawn="1"/>
        </p:nvSpPr>
        <p:spPr>
          <a:xfrm flipH="1">
            <a:off x="11027282" y="6121895"/>
            <a:ext cx="1179006" cy="736106"/>
          </a:xfrm>
          <a:prstGeom prst="round1Rect">
            <a:avLst/>
          </a:prstGeom>
          <a:solidFill>
            <a:srgbClr val="EF2C3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BR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89BC47BD-F95C-F173-D27E-0930974B7B1F}"/>
              </a:ext>
            </a:extLst>
          </p:cNvPr>
          <p:cNvSpPr txBox="1"/>
          <p:nvPr userDrawn="1"/>
        </p:nvSpPr>
        <p:spPr>
          <a:xfrm>
            <a:off x="709612" y="6417586"/>
            <a:ext cx="5995988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spc="600" normalizeH="0" baseline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FillTx/>
                <a:latin typeface="Avenir Next" panose="020B0503020202020204" pitchFamily="34" charset="0"/>
                <a:sym typeface="Helvetica Neue"/>
              </a:rPr>
              <a:t>SECRETARIA DE GESTÃO E GOVERNO DIGITAL</a:t>
            </a:r>
            <a:endParaRPr kumimoji="0" lang="en-BR" sz="1200" b="0" i="0" u="none" strike="noStrike" cap="none" spc="600" normalizeH="0" baseline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FillTx/>
              <a:latin typeface="Avenir Next" panose="020B0503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57016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FFB7C-C60B-92B0-CDD0-9DA196106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F33173-ED3D-C11A-0372-BEAF9BBD1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16CB75-2FB7-E407-FB5E-FAFEA9F2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EBB7-3852-4C7B-A504-1425DC00F58B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1AB337-EF8D-8339-5CEF-7E462B11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847BE9-5464-84B6-BD3C-B10F1BA54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A500-6F3E-4D77-AF8D-15634D52E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355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D7D0D3-3BD9-A391-3C13-AE2D940D7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778058-BD97-9D55-BB6B-4C1B20994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9E76E8-EC34-88B8-20D7-F03E7958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EBB7-3852-4C7B-A504-1425DC00F58B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76F19E-6BD4-2CD6-68C3-D69AE8262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A7B1FE-9F94-296D-3D44-A27B92555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A500-6F3E-4D77-AF8D-15634D52E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006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8B29E-429E-F6C8-E7FF-422E455B0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99597A-85CA-928B-4FD0-4BC757C37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6928C2-D019-EFAE-8857-3C41D2C59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EBB7-3852-4C7B-A504-1425DC00F58B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2A2C7F-1EAA-EB02-C414-9F848D32F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F15B90-5C87-127E-3CF7-8EA7DF6D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A500-6F3E-4D77-AF8D-15634D52E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816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E8C4D-B014-C8C8-C87A-B365F88D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A6DCE6-D928-EA03-0B29-AAEE613BD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8AB061A-4C07-5E14-76E9-0205D793E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BD229A-48C0-41ED-D97B-EB6DF508F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EBB7-3852-4C7B-A504-1425DC00F58B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98D4A20-D9E3-3234-9EC8-D29292B7D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EE3B6C-E4D0-9F92-BF5F-C8FCF9454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A500-6F3E-4D77-AF8D-15634D52E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821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A97996-4979-F440-D4E1-C1E8B74AB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1A32FDF-0A29-9018-B504-BF3608D46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A5DE8B9-8E1F-F7FE-969F-5A7D264F8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22F0074-F64A-53BC-2F27-60E7C4CEF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1560422-DD0D-2055-8F8C-000B7789B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A35915C-9858-322A-8ED1-A37BA11E3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EBB7-3852-4C7B-A504-1425DC00F58B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BCD5E8F-FEA9-7A0D-21FF-2C7DFCD13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C1A2811-9284-9BB2-E209-CAB7B42BC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A500-6F3E-4D77-AF8D-15634D52E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06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779298-545F-07DE-3AD6-4F342944C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0661CF-2F4D-82F3-0F76-B377E5E26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EBB7-3852-4C7B-A504-1425DC00F58B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6951EA4-9DAA-7C50-548A-E677291F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14455D0-D78A-3A51-8258-E9D8E6C5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A500-6F3E-4D77-AF8D-15634D52E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4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6B95-E69D-47E6-B265-3B15EA0869E9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60D0-3241-4262-A9D9-0E4F84A1D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775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68A438F-3CB0-E540-6E03-92E1DAFE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EBB7-3852-4C7B-A504-1425DC00F58B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8FDE415-4433-9A60-21C5-40E188C87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EFBBCE-3129-DDA7-1A92-AC47CDCE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A500-6F3E-4D77-AF8D-15634D52E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557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F86FD2-4B9F-7A30-80DC-9AE4B2762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51F78D-6BF8-BC19-352E-09D1E243A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5E31D51-241D-54E0-9D80-A31824404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DEE802A-4898-2C41-A611-512AAF69F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EBB7-3852-4C7B-A504-1425DC00F58B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E13CDD-2A06-960E-625C-1AD5081B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D9D1DD-14F8-3A31-436C-382B661FE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A500-6F3E-4D77-AF8D-15634D52E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324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FCEDA-ACC0-73F6-2E40-CDDD629B9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C0DEAB2-3159-A242-8C52-0712A70FEA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951AC5E-99CC-5435-90B0-8F3D543A4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C9C132-4486-89BF-AD7B-1699D9DFE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EBB7-3852-4C7B-A504-1425DC00F58B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DD12D4-1D8D-A0FC-2993-5E6A0F5C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EBC436-DBB6-FF72-C56A-BFE35485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A500-6F3E-4D77-AF8D-15634D52E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381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54079-242F-AC0E-1A6B-B10248245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77FF01F-8834-9833-F1CB-87C3D9EC4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28FC38-F91E-5CF3-08E4-32A25DC5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EBB7-3852-4C7B-A504-1425DC00F58B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D9F98A-2874-5EF2-8EAA-6CBF5AEE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40E518-E0DE-439D-D9D4-51CA20DA4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A500-6F3E-4D77-AF8D-15634D52E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357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D70EF13-C237-1248-2726-2CDCE793A3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8BBF6FB-6339-D4EB-1EE5-D69D36313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0124D3-83B2-2DF3-2FDA-35AED37D0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EBB7-3852-4C7B-A504-1425DC00F58B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101D75-3C20-7C31-85AC-AED3820C7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6CF317-A54D-B82C-4762-E443CD52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A500-6F3E-4D77-AF8D-15634D52E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711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2F91AF-FFDA-0401-B801-2D3D44488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B5878A4-8E0C-CAB5-F171-F86CDD6D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EBB7-3852-4C7B-A504-1425DC00F58B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EF78B87-DAD1-5AFA-7C3F-C334250C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0AFC961-AC4E-0531-8CFE-9622ACEF5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A500-6F3E-4D77-AF8D-15634D52E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16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6B95-E69D-47E6-B265-3B15EA0869E9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60D0-3241-4262-A9D9-0E4F84A1D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983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6B95-E69D-47E6-B265-3B15EA0869E9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60D0-3241-4262-A9D9-0E4F84A1D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280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6B95-E69D-47E6-B265-3B15EA0869E9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60D0-3241-4262-A9D9-0E4F84A1D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6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6B95-E69D-47E6-B265-3B15EA0869E9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60D0-3241-4262-A9D9-0E4F84A1D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72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6B95-E69D-47E6-B265-3B15EA0869E9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60D0-3241-4262-A9D9-0E4F84A1D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526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6B95-E69D-47E6-B265-3B15EA0869E9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60D0-3241-4262-A9D9-0E4F84A1D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198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6B95-E69D-47E6-B265-3B15EA0869E9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60D0-3241-4262-A9D9-0E4F84A1D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85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AD6B95-E69D-47E6-B265-3B15EA0869E9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A060D0-3241-4262-A9D9-0E4F84A1DD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3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6BAA3EF-9F27-38CA-9870-ADCAEEC1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993226-22A3-50F5-0CC2-65C892DC9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C3E9C8-B215-CBB5-6F7B-FBF995CBC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02EBB7-3852-4C7B-A504-1425DC00F58B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8FA540-4E1E-2122-77C3-E6E8A3EF6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76D9FB-8545-E70F-B8CD-850D741ED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8BA500-6F3E-4D77-AF8D-15634D52E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12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B8D3994E-2F48-AC7A-CB89-89DE77EB8EAA}"/>
              </a:ext>
            </a:extLst>
          </p:cNvPr>
          <p:cNvSpPr txBox="1">
            <a:spLocks/>
          </p:cNvSpPr>
          <p:nvPr/>
        </p:nvSpPr>
        <p:spPr>
          <a:xfrm>
            <a:off x="7523018" y="4949370"/>
            <a:ext cx="4378038" cy="17417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>
                <a:solidFill>
                  <a:schemeClr val="accent1"/>
                </a:solidFill>
                <a:latin typeface="+mn-lt"/>
                <a:ea typeface="Meiryo" panose="020B0604030504040204" pitchFamily="34" charset="-128"/>
                <a:cs typeface="Calibri" panose="020F0502020204030204" pitchFamily="34" charset="0"/>
              </a:rPr>
              <a:t>Oficina BR 01: </a:t>
            </a:r>
          </a:p>
          <a:p>
            <a:pPr algn="r"/>
            <a:r>
              <a:rPr lang="pt-BR" sz="2800" b="1" dirty="0">
                <a:solidFill>
                  <a:schemeClr val="accent1"/>
                </a:solidFill>
                <a:effectLst/>
                <a:latin typeface="+mn-lt"/>
                <a:ea typeface="Meiryo" panose="020B0604030504040204" pitchFamily="34" charset="-128"/>
                <a:cs typeface="Calibri" panose="020F0502020204030204" pitchFamily="34" charset="0"/>
              </a:rPr>
              <a:t>Pactuação da BR 2025</a:t>
            </a:r>
          </a:p>
          <a:p>
            <a:pPr algn="r"/>
            <a:endParaRPr lang="pt-BR" sz="2800" b="1" dirty="0">
              <a:solidFill>
                <a:schemeClr val="accent1"/>
              </a:solidFill>
              <a:latin typeface="+mn-lt"/>
              <a:ea typeface="Meiryo" panose="020B0604030504040204" pitchFamily="34" charset="-128"/>
              <a:cs typeface="Calibri" panose="020F0502020204030204" pitchFamily="34" charset="0"/>
            </a:endParaRPr>
          </a:p>
          <a:p>
            <a:pPr algn="r"/>
            <a:endParaRPr lang="pt-BR" sz="2400" b="1" dirty="0">
              <a:solidFill>
                <a:schemeClr val="accent1"/>
              </a:solidFill>
              <a:latin typeface="+mn-lt"/>
              <a:ea typeface="Meiryo" panose="020B0604030504040204" pitchFamily="34" charset="-128"/>
              <a:cs typeface="Calibri" panose="020F0502020204030204" pitchFamily="34" charset="0"/>
            </a:endParaRPr>
          </a:p>
          <a:p>
            <a:pPr algn="r"/>
            <a:r>
              <a:rPr lang="pt-BR" sz="2000" b="1" dirty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Maio/2025</a:t>
            </a:r>
          </a:p>
        </p:txBody>
      </p:sp>
    </p:spTree>
    <p:extLst>
      <p:ext uri="{BB962C8B-B14F-4D97-AF65-F5344CB8AC3E}">
        <p14:creationId xmlns:p14="http://schemas.microsoft.com/office/powerpoint/2010/main" val="354127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3148C-BA28-A569-01FB-05A7811E7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2999FE2-3FCE-74CA-436E-326280160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1013" y="615950"/>
            <a:ext cx="11710987" cy="727075"/>
          </a:xfrm>
        </p:spPr>
        <p:txBody>
          <a:bodyPr>
            <a:noAutofit/>
          </a:bodyPr>
          <a:lstStyle/>
          <a:p>
            <a:r>
              <a:rPr lang="pt-BR" sz="28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V. </a:t>
            </a:r>
            <a:r>
              <a:rPr lang="pt-BR" sz="2800" b="1" kern="100" dirty="0"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Documentos de Referência</a:t>
            </a:r>
            <a:r>
              <a:rPr lang="pt-BR" sz="2800" b="1" dirty="0">
                <a:latin typeface="+mn-lt"/>
              </a:rPr>
              <a:t>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9D5A84E-ECD9-7994-4CE3-36CFD58065C2}"/>
              </a:ext>
            </a:extLst>
          </p:cNvPr>
          <p:cNvSpPr txBox="1"/>
          <p:nvPr/>
        </p:nvSpPr>
        <p:spPr>
          <a:xfrm>
            <a:off x="133049" y="71651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accent1"/>
                </a:solidFill>
                <a:effectLst/>
                <a:latin typeface="+mn-lt"/>
                <a:ea typeface="Meiryo" panose="020B0604030504040204" pitchFamily="34" charset="-128"/>
                <a:cs typeface="Calibri" panose="020F0502020204030204" pitchFamily="34" charset="0"/>
              </a:rPr>
              <a:t>Pactuação da BR 2025</a:t>
            </a:r>
            <a:endParaRPr lang="pt-PT" sz="1800" b="1" dirty="0">
              <a:solidFill>
                <a:schemeClr val="accent1"/>
              </a:solidFill>
              <a:effectLst/>
              <a:latin typeface="+mn-lt"/>
              <a:ea typeface="Meiryo" panose="020B0604030504040204" pitchFamily="34" charset="-128"/>
              <a:cs typeface="Calibri" panose="020F0502020204030204" pitchFamily="34" charset="0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97412D3C-451E-0235-83F1-38D0CCF3F0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013" y="1316182"/>
            <a:ext cx="11226665" cy="4572000"/>
          </a:xfrm>
        </p:spPr>
        <p:txBody>
          <a:bodyPr anchor="t" anchorCtr="0">
            <a:normAutofit/>
          </a:bodyPr>
          <a:lstStyle/>
          <a:p>
            <a:pPr marL="342900" indent="-342900">
              <a:buChar char="•"/>
            </a:pPr>
            <a:r>
              <a:rPr lang="pt-BR" sz="2400" b="1" dirty="0">
                <a:ea typeface="+mn-lt"/>
                <a:cs typeface="+mn-lt"/>
              </a:rPr>
              <a:t>PPA 2024/2027</a:t>
            </a:r>
            <a:r>
              <a:rPr lang="pt-BR" sz="2400" dirty="0">
                <a:ea typeface="+mn-lt"/>
                <a:cs typeface="+mn-lt"/>
              </a:rPr>
              <a:t>: Programas Prioritários</a:t>
            </a:r>
          </a:p>
          <a:p>
            <a:pPr marL="342900" indent="-342900">
              <a:buChar char="•"/>
            </a:pPr>
            <a:r>
              <a:rPr lang="pt-BR" sz="2400" b="1" dirty="0">
                <a:ea typeface="+mn-lt"/>
                <a:cs typeface="+mn-lt"/>
              </a:rPr>
              <a:t>Planejamento Estratégico</a:t>
            </a:r>
          </a:p>
          <a:p>
            <a:pPr marL="342900" indent="-342900">
              <a:buChar char="•"/>
            </a:pPr>
            <a:r>
              <a:rPr lang="pt-BR" sz="2400" b="1" dirty="0">
                <a:ea typeface="+mn-lt"/>
                <a:cs typeface="+mn-lt"/>
              </a:rPr>
              <a:t>Planos de Ação Setorial (</a:t>
            </a:r>
            <a:r>
              <a:rPr lang="pt-BR" sz="2400" b="1" dirty="0" err="1">
                <a:ea typeface="+mn-lt"/>
                <a:cs typeface="+mn-lt"/>
              </a:rPr>
              <a:t>PDI’s</a:t>
            </a:r>
            <a:r>
              <a:rPr lang="pt-BR" sz="2400" b="1" dirty="0">
                <a:ea typeface="+mn-lt"/>
                <a:cs typeface="+mn-lt"/>
              </a:rPr>
              <a:t> e Planos Diretores)</a:t>
            </a:r>
            <a:endParaRPr lang="pt-BR" b="1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549760B-0346-D3E8-A990-7D287BF30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2517"/>
          <a:stretch/>
        </p:blipFill>
        <p:spPr>
          <a:xfrm>
            <a:off x="357206" y="731929"/>
            <a:ext cx="11373772" cy="3479854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C9A8B7EF-BA0A-D57A-1F8A-51BCE77CC4F0}"/>
              </a:ext>
            </a:extLst>
          </p:cNvPr>
          <p:cNvSpPr/>
          <p:nvPr/>
        </p:nvSpPr>
        <p:spPr>
          <a:xfrm>
            <a:off x="10311618" y="1953491"/>
            <a:ext cx="1396060" cy="1475509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71F80C1E-69DE-2999-DBE9-4DEE68AB2D58}"/>
              </a:ext>
            </a:extLst>
          </p:cNvPr>
          <p:cNvCxnSpPr>
            <a:cxnSpLocks/>
            <a:stCxn id="3" idx="4"/>
          </p:cNvCxnSpPr>
          <p:nvPr/>
        </p:nvCxnSpPr>
        <p:spPr>
          <a:xfrm flipH="1">
            <a:off x="8314006" y="3429000"/>
            <a:ext cx="2695642" cy="25673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45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86654-DBED-03CA-310B-FA38597A6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1436829-D86C-07C7-139B-881FA2A275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1013" y="927073"/>
            <a:ext cx="11710987" cy="727075"/>
          </a:xfrm>
        </p:spPr>
        <p:txBody>
          <a:bodyPr>
            <a:noAutofit/>
          </a:bodyPr>
          <a:lstStyle/>
          <a:p>
            <a:r>
              <a:rPr lang="pt-BR" sz="28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VI. </a:t>
            </a:r>
            <a:r>
              <a:rPr lang="pt-BR" sz="2800" b="1" kern="100" dirty="0"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Linhas de Base Inferior ao Exigido pela Deliberação CIBR</a:t>
            </a:r>
            <a:r>
              <a:rPr lang="pt-BR" sz="2800" b="1" dirty="0">
                <a:latin typeface="+mn-lt"/>
              </a:rPr>
              <a:t>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C9A0A4B-F7EC-6597-A249-DA64E93FB51F}"/>
              </a:ext>
            </a:extLst>
          </p:cNvPr>
          <p:cNvSpPr txBox="1"/>
          <p:nvPr/>
        </p:nvSpPr>
        <p:spPr>
          <a:xfrm>
            <a:off x="133049" y="71651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accent1"/>
                </a:solidFill>
                <a:effectLst/>
                <a:latin typeface="+mn-lt"/>
                <a:ea typeface="Meiryo" panose="020B0604030504040204" pitchFamily="34" charset="-128"/>
                <a:cs typeface="Calibri" panose="020F0502020204030204" pitchFamily="34" charset="0"/>
              </a:rPr>
              <a:t>Pactuação da BR 2025</a:t>
            </a:r>
            <a:endParaRPr lang="pt-PT" sz="1800" b="1" dirty="0">
              <a:solidFill>
                <a:schemeClr val="accent1"/>
              </a:solidFill>
              <a:effectLst/>
              <a:latin typeface="+mn-lt"/>
              <a:ea typeface="Meiryo" panose="020B0604030504040204" pitchFamily="34" charset="-128"/>
              <a:cs typeface="Calibri" panose="020F0502020204030204" pitchFamily="34" charset="0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6645EE1-8137-9B79-5E85-05C59A087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013" y="1316182"/>
            <a:ext cx="11226665" cy="4572000"/>
          </a:xfrm>
        </p:spPr>
        <p:txBody>
          <a:bodyPr anchor="t" anchorCtr="0">
            <a:normAutofit/>
          </a:bodyPr>
          <a:lstStyle/>
          <a:p>
            <a:pPr marL="342900" indent="-342900">
              <a:buChar char="•"/>
            </a:pPr>
            <a:endParaRPr lang="pt-BR" sz="2400" dirty="0">
              <a:ea typeface="+mn-lt"/>
              <a:cs typeface="+mn-lt"/>
            </a:endParaRPr>
          </a:p>
          <a:p>
            <a:pPr marL="342900" indent="-342900">
              <a:buChar char="•"/>
            </a:pPr>
            <a:endParaRPr lang="pt-BR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AF2CF0E-CC3A-3559-039F-28CE4DA1B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661648"/>
              </p:ext>
            </p:extLst>
          </p:nvPr>
        </p:nvGraphicFramePr>
        <p:xfrm>
          <a:off x="628726" y="2529840"/>
          <a:ext cx="10515600" cy="179832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4686315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82544543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6013366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>
                          <a:effectLst/>
                        </a:rPr>
                        <a:t>Tipo de Indicador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>
                          <a:effectLst/>
                        </a:rPr>
                        <a:t>Linha de Base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>
                          <a:effectLst/>
                        </a:rPr>
                        <a:t>Meta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31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2000" b="1" dirty="0">
                          <a:effectLst/>
                        </a:rPr>
                        <a:t>Positivo</a:t>
                      </a:r>
                      <a:r>
                        <a:rPr lang="pt-BR" sz="2000" dirty="0">
                          <a:effectLst/>
                        </a:rPr>
                        <a:t> (ex.: aumento de atendimentos)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effectLst/>
                        </a:rPr>
                        <a:t>≥ 65% do valor da meta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effectLst/>
                        </a:rPr>
                        <a:t>≥ 100% (desafiadora)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048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2000" b="1">
                          <a:effectLst/>
                        </a:rPr>
                        <a:t>Negativo</a:t>
                      </a:r>
                      <a:r>
                        <a:rPr lang="pt-BR" sz="2000">
                          <a:effectLst/>
                        </a:rPr>
                        <a:t> (ex.: redução de mortalidade)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effectLst/>
                        </a:rPr>
                        <a:t>≤ </a:t>
                      </a: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135%</a:t>
                      </a:r>
                      <a:r>
                        <a:rPr lang="pt-BR" sz="2000" dirty="0">
                          <a:effectLst/>
                        </a:rPr>
                        <a:t> do valor da meta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effectLst/>
                        </a:rPr>
                        <a:t>≤ 100% (desafiadora)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627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565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6A57C-AEEE-1482-CE90-90D4347D6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31651D2-FB9A-3770-2B16-C0837B501C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1013" y="615950"/>
            <a:ext cx="11710987" cy="727075"/>
          </a:xfrm>
        </p:spPr>
        <p:txBody>
          <a:bodyPr>
            <a:noAutofit/>
          </a:bodyPr>
          <a:lstStyle/>
          <a:p>
            <a:r>
              <a:rPr lang="pt-BR" sz="28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VI. </a:t>
            </a:r>
            <a:r>
              <a:rPr lang="pt-BR" sz="2800" b="1" kern="100" dirty="0"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Metas Pouco Desafiadores</a:t>
            </a:r>
            <a:r>
              <a:rPr lang="pt-BR" sz="2800" b="1" dirty="0">
                <a:latin typeface="+mn-lt"/>
              </a:rPr>
              <a:t>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B937ADF-4085-8EBB-10C4-92CF234243F2}"/>
              </a:ext>
            </a:extLst>
          </p:cNvPr>
          <p:cNvSpPr txBox="1"/>
          <p:nvPr/>
        </p:nvSpPr>
        <p:spPr>
          <a:xfrm>
            <a:off x="133049" y="71651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accent1"/>
                </a:solidFill>
                <a:effectLst/>
                <a:latin typeface="+mn-lt"/>
                <a:ea typeface="Meiryo" panose="020B0604030504040204" pitchFamily="34" charset="-128"/>
                <a:cs typeface="Calibri" panose="020F0502020204030204" pitchFamily="34" charset="0"/>
              </a:rPr>
              <a:t>Pactuação da BR 2025</a:t>
            </a:r>
            <a:endParaRPr lang="pt-PT" sz="1800" b="1" dirty="0">
              <a:solidFill>
                <a:schemeClr val="accent1"/>
              </a:solidFill>
              <a:effectLst/>
              <a:latin typeface="+mn-lt"/>
              <a:ea typeface="Meiryo" panose="020B0604030504040204" pitchFamily="34" charset="-128"/>
              <a:cs typeface="Calibri" panose="020F0502020204030204" pitchFamily="34" charset="0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422C2F3-37A9-E0CF-A98E-4D7CB81C5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013" y="1316182"/>
            <a:ext cx="11226665" cy="4572000"/>
          </a:xfrm>
        </p:spPr>
        <p:txBody>
          <a:bodyPr anchor="t" anchorCtr="0">
            <a:normAutofit lnSpcReduction="10000"/>
          </a:bodyPr>
          <a:lstStyle/>
          <a:p>
            <a:r>
              <a:rPr lang="pt-BR" sz="2400" dirty="0">
                <a:ea typeface="+mn-lt"/>
                <a:cs typeface="+mn-lt"/>
              </a:rPr>
              <a:t>No</a:t>
            </a:r>
            <a:r>
              <a:rPr lang="pt-BR" sz="2400" b="1" dirty="0">
                <a:ea typeface="+mn-lt"/>
                <a:cs typeface="+mn-lt"/>
              </a:rPr>
              <a:t> </a:t>
            </a:r>
            <a:r>
              <a:rPr lang="pt-BR" sz="2400" dirty="0">
                <a:ea typeface="+mn-lt"/>
                <a:cs typeface="+mn-lt"/>
              </a:rPr>
              <a:t>contexto da política de BR a definição das metas devem buscar um acréscimo de esforço por parte do órgão, pois, o objetivo final é incentivar a busca por resultados superiores, não enxergar a BR como um 14º salário!</a:t>
            </a:r>
          </a:p>
          <a:p>
            <a:pPr marL="342900" indent="-342900">
              <a:buChar char="•"/>
            </a:pPr>
            <a:r>
              <a:rPr lang="pt-BR" b="1" dirty="0"/>
              <a:t>Definição de metas pouco desafiadoras</a:t>
            </a:r>
            <a:r>
              <a:rPr lang="pt-BR" dirty="0"/>
              <a:t>: estabelecer metas que já seriam alcançadas naturalmente, sem esforço adicional, para garantir a bonificação. Isso desestimula a inovação e o aprimoramento real dos serviços. </a:t>
            </a:r>
          </a:p>
          <a:p>
            <a:pPr marL="342900" indent="-342900">
              <a:buChar char="•"/>
            </a:pPr>
            <a:r>
              <a:rPr lang="pt-BR" b="1" dirty="0"/>
              <a:t>Alinhamento com resultados históricos: </a:t>
            </a:r>
            <a:r>
              <a:rPr lang="pt-BR" dirty="0"/>
              <a:t>utilizar a avaliação sistemática de dados históricos (séries temporais) para subsidiar a definição das metas. Na eventual ausência de dados, fazer uso de análises comparativas entre serviços e produtos similares ou Benchmarking.</a:t>
            </a:r>
          </a:p>
          <a:p>
            <a:pPr marL="342900" indent="-342900">
              <a:buChar char="•"/>
            </a:pP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57F4EF0-F090-F97C-AE6D-BEBA09954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3" y="1232840"/>
            <a:ext cx="11350769" cy="486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6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ACB40-1DD4-A4EE-D1D9-5DEDF7257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54849D6-98CF-DF1B-129A-043240E7C9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1013" y="615950"/>
            <a:ext cx="11710987" cy="727075"/>
          </a:xfrm>
        </p:spPr>
        <p:txBody>
          <a:bodyPr>
            <a:noAutofit/>
          </a:bodyPr>
          <a:lstStyle/>
          <a:p>
            <a:r>
              <a:rPr lang="pt-BR" sz="28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VI. </a:t>
            </a:r>
            <a:r>
              <a:rPr lang="pt-BR" sz="2800" b="1" kern="100" dirty="0"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Falta de Justificativas Técnicas</a:t>
            </a:r>
            <a:r>
              <a:rPr lang="pt-BR" sz="2800" b="1" dirty="0">
                <a:latin typeface="+mn-lt"/>
              </a:rPr>
              <a:t>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FDBAA0E-75F1-1DDE-FB16-28F95EC0E55E}"/>
              </a:ext>
            </a:extLst>
          </p:cNvPr>
          <p:cNvSpPr txBox="1"/>
          <p:nvPr/>
        </p:nvSpPr>
        <p:spPr>
          <a:xfrm>
            <a:off x="133049" y="71651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accent1"/>
                </a:solidFill>
                <a:effectLst/>
                <a:latin typeface="+mn-lt"/>
                <a:ea typeface="Meiryo" panose="020B0604030504040204" pitchFamily="34" charset="-128"/>
                <a:cs typeface="Calibri" panose="020F0502020204030204" pitchFamily="34" charset="0"/>
              </a:rPr>
              <a:t>Pactuação da BR 2025</a:t>
            </a:r>
            <a:endParaRPr lang="pt-PT" sz="1800" b="1" dirty="0">
              <a:solidFill>
                <a:schemeClr val="accent1"/>
              </a:solidFill>
              <a:effectLst/>
              <a:latin typeface="+mn-lt"/>
              <a:ea typeface="Meiryo" panose="020B0604030504040204" pitchFamily="34" charset="-128"/>
              <a:cs typeface="Calibri" panose="020F0502020204030204" pitchFamily="34" charset="0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D08F921-6C27-418F-0B4D-3706776294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013" y="1316182"/>
            <a:ext cx="11226665" cy="4572000"/>
          </a:xfrm>
        </p:spPr>
        <p:txBody>
          <a:bodyPr anchor="t" anchorCtr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ea typeface="+mn-lt"/>
                <a:cs typeface="+mn-lt"/>
              </a:rPr>
              <a:t>A proposta como um todo deve conter justificativas consistentes a respeito da escolha dos indicadores, seus pesos e metas.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ea typeface="+mn-lt"/>
                <a:cs typeface="+mn-lt"/>
              </a:rPr>
              <a:t>Esses devem estar em consonância com os documentos apresentados (extratos do PPA e outros documentos de planejamento como destacado anteriormente), como também, com os dados históricos apresentados.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ea typeface="+mn-lt"/>
                <a:cs typeface="+mn-lt"/>
              </a:rPr>
              <a:t>Além disso, eventuais substituições de indicadores também devem estar amparadas em explicações e contextualização adequadas.</a:t>
            </a:r>
          </a:p>
          <a:p>
            <a:pPr marL="342900" indent="-342900"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8184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59970-C6C5-D3A0-AD8B-1DF61BDEC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3706429-5205-24E9-7757-617943F894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37731" y="1867143"/>
            <a:ext cx="9225887" cy="4030074"/>
          </a:xfrm>
        </p:spPr>
        <p:txBody>
          <a:bodyPr anchor="t" anchorCtr="0">
            <a:normAutofit fontScale="92500"/>
          </a:bodyPr>
          <a:lstStyle/>
          <a:p>
            <a:pPr indent="360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Cabe à </a:t>
            </a:r>
            <a:r>
              <a:rPr lang="pt-BR" sz="2400" b="1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CIBR</a:t>
            </a:r>
            <a:r>
              <a:rPr lang="pt-BR" sz="24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definir prazos anuais para envio de propostas de pactuação por parte de secretarias e autarquias (Art. 1º, IV e V).</a:t>
            </a:r>
          </a:p>
          <a:p>
            <a:pPr marR="76200" indent="-360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pt-BR" sz="24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Poderá haver penalizações para órgãos que </a:t>
            </a:r>
            <a:r>
              <a:rPr lang="pt-BR" sz="2400" b="1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não </a:t>
            </a:r>
            <a:r>
              <a:rPr lang="pt-BR" sz="24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cumprirem prazos ou apresentarem indicadores </a:t>
            </a:r>
            <a:r>
              <a:rPr lang="pt-BR" sz="2400" b="1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fora</a:t>
            </a:r>
            <a:r>
              <a:rPr lang="pt-BR" sz="24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dos requisitos legais (Art. 1º, V, §2º).</a:t>
            </a:r>
          </a:p>
          <a:p>
            <a:pPr marR="76200" indent="-3600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pt-BR" sz="2400" dirty="0"/>
              <a:t>Os órgãos poderão ser solicitados a realizarem ajustes e adequações em suas propostas, tendo para isso, 5 (cinco) dias prorrogáveis por mais 5 (cinco) (Deliberação CIBR nº 2, Art. 7º, § 2º).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600F957-20F3-C39A-D606-A2AA7FB060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1013" y="615950"/>
            <a:ext cx="11710987" cy="727075"/>
          </a:xfrm>
        </p:spPr>
        <p:txBody>
          <a:bodyPr>
            <a:noAutofit/>
          </a:bodyPr>
          <a:lstStyle/>
          <a:p>
            <a:r>
              <a:rPr lang="pt-BR" sz="28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VIII. </a:t>
            </a:r>
            <a:r>
              <a:rPr lang="pt-BR" sz="2800" b="1" dirty="0"/>
              <a:t>Prazos e Procedimentos para Pactuação de Metas</a:t>
            </a:r>
            <a:endParaRPr lang="pt-BR" sz="2800" b="1" dirty="0"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F5A933A-CE21-6D06-1AE2-235025476123}"/>
              </a:ext>
            </a:extLst>
          </p:cNvPr>
          <p:cNvSpPr txBox="1"/>
          <p:nvPr/>
        </p:nvSpPr>
        <p:spPr>
          <a:xfrm>
            <a:off x="133049" y="71651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accent1"/>
                </a:solidFill>
                <a:effectLst/>
                <a:latin typeface="+mn-lt"/>
                <a:ea typeface="Meiryo" panose="020B0604030504040204" pitchFamily="34" charset="-128"/>
                <a:cs typeface="Calibri" panose="020F0502020204030204" pitchFamily="34" charset="0"/>
              </a:rPr>
              <a:t>Pactuação da BR 2025</a:t>
            </a:r>
            <a:endParaRPr lang="pt-PT" sz="1800" b="1" dirty="0">
              <a:solidFill>
                <a:schemeClr val="accent1"/>
              </a:solidFill>
              <a:effectLst/>
              <a:latin typeface="+mn-lt"/>
              <a:ea typeface="Meiryo" panose="020B0604030504040204" pitchFamily="34" charset="-128"/>
              <a:cs typeface="Calibri" panose="020F0502020204030204" pitchFamily="34" charset="0"/>
            </a:endParaRPr>
          </a:p>
        </p:txBody>
      </p:sp>
      <p:pic>
        <p:nvPicPr>
          <p:cNvPr id="6" name="Gráfico 5" descr="Selo cruz com preenchimento sólido">
            <a:extLst>
              <a:ext uri="{FF2B5EF4-FFF2-40B4-BE49-F238E27FC236}">
                <a16:creationId xmlns:a16="http://schemas.microsoft.com/office/drawing/2014/main" id="{53504B09-71EF-6550-3893-C0EB9BD19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013" y="3232595"/>
            <a:ext cx="847369" cy="847369"/>
          </a:xfrm>
          <a:prstGeom prst="rect">
            <a:avLst/>
          </a:prstGeom>
        </p:spPr>
      </p:pic>
      <p:pic>
        <p:nvPicPr>
          <p:cNvPr id="10" name="Gráfico 9" descr="Cronômetro com preenchimento sólido">
            <a:extLst>
              <a:ext uri="{FF2B5EF4-FFF2-40B4-BE49-F238E27FC236}">
                <a16:creationId xmlns:a16="http://schemas.microsoft.com/office/drawing/2014/main" id="{CAC7DDE1-413C-3191-EA8E-E1558DB91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528" y="1863637"/>
            <a:ext cx="914400" cy="9144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52872C0-A633-FB8B-5164-41D913EDF8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013" y="4534522"/>
            <a:ext cx="847369" cy="84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12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4012F-C574-3840-D8B4-11ADCC01E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4BABEA19-8275-B82B-B52C-5F07F8D89C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2600" y="1785256"/>
            <a:ext cx="11126788" cy="4122057"/>
          </a:xfrm>
        </p:spPr>
        <p:txBody>
          <a:bodyPr anchor="t" anchorCtr="0">
            <a:norm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400" kern="100" dirty="0">
                <a:effectLst/>
                <a:highlight>
                  <a:srgbClr val="00FFFF"/>
                </a:highlight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Pactuação da BR de 2024</a:t>
            </a:r>
            <a:r>
              <a:rPr lang="pt-BR" sz="2400" kern="100" dirty="0">
                <a:effectLst/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envio do processo até </a:t>
            </a:r>
            <a:r>
              <a:rPr lang="pt-BR" sz="2400" b="1" kern="100" dirty="0">
                <a:effectLst/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22/abril/2025</a:t>
            </a:r>
            <a:r>
              <a:rPr lang="pt-BR" sz="2400" kern="1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400" kern="100" dirty="0">
                <a:effectLst/>
                <a:highlight>
                  <a:srgbClr val="00FF00"/>
                </a:highlight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Pactuação </a:t>
            </a:r>
            <a:r>
              <a:rPr lang="pt-BR" sz="2400" kern="100" dirty="0">
                <a:highlight>
                  <a:srgbClr val="00FF00"/>
                </a:highlight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da BR de 2025</a:t>
            </a:r>
            <a:r>
              <a:rPr lang="pt-BR" sz="2400" kern="1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 envio de </a:t>
            </a:r>
            <a:r>
              <a:rPr lang="pt-BR" sz="2400" b="1" kern="1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01/abril/2025 a 30/maio/2025</a:t>
            </a:r>
            <a:r>
              <a:rPr lang="pt-BR" sz="2400" kern="1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pt-BR" sz="2400" kern="100" dirty="0">
              <a:highlight>
                <a:srgbClr val="FFFF00"/>
              </a:highlight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400" kern="100" dirty="0">
                <a:effectLst/>
                <a:highlight>
                  <a:srgbClr val="00FFFF"/>
                </a:highlight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Apuração da BR de 2024</a:t>
            </a:r>
            <a:r>
              <a:rPr lang="pt-BR" sz="2400" kern="100" dirty="0">
                <a:effectLst/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envio do processo </a:t>
            </a:r>
            <a:r>
              <a:rPr lang="pt-BR" sz="2400" b="1" kern="1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até 30/junho/2025</a:t>
            </a:r>
            <a:r>
              <a:rPr lang="pt-BR" sz="2400" kern="1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400" kern="100" dirty="0">
                <a:effectLst/>
                <a:highlight>
                  <a:srgbClr val="00FF00"/>
                </a:highlight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Apuração da BR de 2025</a:t>
            </a:r>
            <a:r>
              <a:rPr lang="pt-BR" sz="2400" kern="100" dirty="0">
                <a:effectLst/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pt-BR" sz="2400" b="1" kern="1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até</a:t>
            </a:r>
            <a:r>
              <a:rPr lang="pt-BR" sz="2400" kern="1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kern="1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28/fevereiro/2026</a:t>
            </a:r>
            <a:r>
              <a:rPr lang="pt-BR" sz="2400" kern="1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F02F6DE-47C5-E616-6794-FB52A21444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1013" y="615950"/>
            <a:ext cx="11710987" cy="727075"/>
          </a:xfrm>
        </p:spPr>
        <p:txBody>
          <a:bodyPr>
            <a:noAutofit/>
          </a:bodyPr>
          <a:lstStyle/>
          <a:p>
            <a:r>
              <a:rPr lang="pt-BR" sz="2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IX. Cronograma </a:t>
            </a:r>
            <a:r>
              <a:rPr lang="pt-BR" sz="28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BR’s</a:t>
            </a:r>
            <a:endParaRPr lang="pt-BR" sz="2800" b="1" dirty="0">
              <a:latin typeface="Montserrat" panose="00000500000000000000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DF384F5-D86A-BB99-5C9F-8C4DCEADD691}"/>
              </a:ext>
            </a:extLst>
          </p:cNvPr>
          <p:cNvSpPr txBox="1"/>
          <p:nvPr/>
        </p:nvSpPr>
        <p:spPr>
          <a:xfrm>
            <a:off x="133049" y="71651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accent1"/>
                </a:solidFill>
                <a:effectLst/>
                <a:latin typeface="+mn-lt"/>
                <a:ea typeface="Meiryo" panose="020B0604030504040204" pitchFamily="34" charset="-128"/>
                <a:cs typeface="Calibri" panose="020F0502020204030204" pitchFamily="34" charset="0"/>
              </a:rPr>
              <a:t>Pactuação da BR 2025</a:t>
            </a:r>
            <a:endParaRPr lang="pt-PT" sz="1800" b="1" dirty="0">
              <a:solidFill>
                <a:schemeClr val="accent1"/>
              </a:solidFill>
              <a:effectLst/>
              <a:latin typeface="+mn-lt"/>
              <a:ea typeface="Meiryo" panose="020B060403050404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B8F188B1-1913-E79F-46A7-527292B58348}"/>
              </a:ext>
            </a:extLst>
          </p:cNvPr>
          <p:cNvSpPr/>
          <p:nvPr/>
        </p:nvSpPr>
        <p:spPr>
          <a:xfrm rot="10800000">
            <a:off x="9656618" y="2493819"/>
            <a:ext cx="1233055" cy="6650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76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AD688-6EE7-4F7A-9079-5D6097A35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78EBF78-2631-D1A4-FEAD-19B175ED5687}"/>
              </a:ext>
            </a:extLst>
          </p:cNvPr>
          <p:cNvSpPr txBox="1"/>
          <p:nvPr/>
        </p:nvSpPr>
        <p:spPr>
          <a:xfrm>
            <a:off x="474039" y="440983"/>
            <a:ext cx="110298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b="1" dirty="0"/>
              <a:t>X. Fluxo de pactuação de indicadores e metas</a:t>
            </a:r>
            <a:endParaRPr lang="pt-BR" sz="28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D6BAE3B-6CAC-F786-279F-65D97D5B8047}"/>
              </a:ext>
            </a:extLst>
          </p:cNvPr>
          <p:cNvSpPr txBox="1"/>
          <p:nvPr/>
        </p:nvSpPr>
        <p:spPr>
          <a:xfrm>
            <a:off x="133049" y="71651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accent1"/>
                </a:solidFill>
                <a:effectLst/>
                <a:latin typeface="+mn-lt"/>
                <a:ea typeface="Meiryo" panose="020B0604030504040204" pitchFamily="34" charset="-128"/>
                <a:cs typeface="Calibri" panose="020F0502020204030204" pitchFamily="34" charset="0"/>
              </a:rPr>
              <a:t>Pactuação das BRs 2024 e 2025</a:t>
            </a:r>
            <a:endParaRPr lang="pt-PT" sz="1800" b="1" dirty="0">
              <a:solidFill>
                <a:schemeClr val="accent1"/>
              </a:solidFill>
              <a:effectLst/>
              <a:latin typeface="+mn-lt"/>
              <a:ea typeface="Meiryo" panose="020B0604030504040204" pitchFamily="34" charset="-128"/>
              <a:cs typeface="Calibri" panose="020F050202020403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304FF44-125D-8B7D-48F2-AA3729279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39" y="964202"/>
            <a:ext cx="10512616" cy="513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76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E4891-02E9-445C-C76D-8C7421627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EDDA570-A469-0901-3BF6-787A52E94A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63090" y="2003425"/>
            <a:ext cx="7065819" cy="727075"/>
          </a:xfrm>
        </p:spPr>
        <p:txBody>
          <a:bodyPr>
            <a:noAutofit/>
          </a:bodyPr>
          <a:lstStyle/>
          <a:p>
            <a:pPr algn="ctr"/>
            <a:r>
              <a:rPr lang="pt-BR" sz="54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DÚVIDAS?</a:t>
            </a:r>
            <a:endParaRPr lang="pt-BR" sz="5400" b="1" dirty="0">
              <a:latin typeface="+mn-lt"/>
            </a:endParaRPr>
          </a:p>
        </p:txBody>
      </p:sp>
      <p:sp>
        <p:nvSpPr>
          <p:cNvPr id="6" name="Espaço Reservado para Conteúdo 4">
            <a:extLst>
              <a:ext uri="{FF2B5EF4-FFF2-40B4-BE49-F238E27FC236}">
                <a16:creationId xmlns:a16="http://schemas.microsoft.com/office/drawing/2014/main" id="{DA10DA78-0B91-05A2-CD4A-5ACD1A8727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59850" y="3106564"/>
            <a:ext cx="5347494" cy="2372755"/>
          </a:xfrm>
        </p:spPr>
        <p:txBody>
          <a:bodyPr anchor="t" anchorCtr="0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b="1" kern="1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Contato:</a:t>
            </a:r>
            <a:r>
              <a:rPr lang="pt-BR" sz="2800" kern="100" dirty="0">
                <a:effectLst/>
                <a:ea typeface="Verdana" panose="020B0604030504040204" pitchFamily="34" charset="0"/>
                <a:cs typeface="Times New Roman" panose="02020603050405020304" pitchFamily="18" charset="0"/>
              </a:rPr>
              <a:t> bonificacao@sp.gov.br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12FA3DC-988D-2EA0-7F0F-BACED4717667}"/>
              </a:ext>
            </a:extLst>
          </p:cNvPr>
          <p:cNvSpPr txBox="1"/>
          <p:nvPr/>
        </p:nvSpPr>
        <p:spPr>
          <a:xfrm>
            <a:off x="133049" y="71651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accent1"/>
                </a:solidFill>
                <a:effectLst/>
                <a:latin typeface="+mn-lt"/>
                <a:ea typeface="Meiryo" panose="020B0604030504040204" pitchFamily="34" charset="-128"/>
                <a:cs typeface="Calibri" panose="020F0502020204030204" pitchFamily="34" charset="0"/>
              </a:rPr>
              <a:t>Pactuação das BRs 2024 e 2025</a:t>
            </a:r>
            <a:endParaRPr lang="pt-PT" sz="1800" b="1" dirty="0">
              <a:solidFill>
                <a:schemeClr val="accent1"/>
              </a:solidFill>
              <a:effectLst/>
              <a:latin typeface="+mn-lt"/>
              <a:ea typeface="Meiryo" panose="020B060403050404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72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51504A56-F856-E9BB-2F1A-7CD8EF20265D}"/>
              </a:ext>
            </a:extLst>
          </p:cNvPr>
          <p:cNvSpPr/>
          <p:nvPr/>
        </p:nvSpPr>
        <p:spPr>
          <a:xfrm>
            <a:off x="0" y="591015"/>
            <a:ext cx="12192000" cy="54417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450078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BCBDAE3-168E-4265-6177-FC712CA5225B}"/>
              </a:ext>
            </a:extLst>
          </p:cNvPr>
          <p:cNvSpPr txBox="1"/>
          <p:nvPr/>
        </p:nvSpPr>
        <p:spPr>
          <a:xfrm>
            <a:off x="2837931" y="609243"/>
            <a:ext cx="7566782" cy="528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pt-BR" sz="2400" b="1" dirty="0"/>
              <a:t>SUMÁRIO</a:t>
            </a:r>
          </a:p>
          <a:p>
            <a:pPr marL="400050" indent="-400050">
              <a:spcBef>
                <a:spcPts val="80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pt-BR" dirty="0"/>
              <a:t>PRINCIPAIS CARACTERÍSTICAS DO PROGRAMA</a:t>
            </a:r>
          </a:p>
          <a:p>
            <a:pPr marL="400050" indent="-400050">
              <a:spcBef>
                <a:spcPts val="80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pt-BR" dirty="0"/>
              <a:t>LEGISLAÇÃO E NORMATIZAÇÃO</a:t>
            </a:r>
          </a:p>
          <a:p>
            <a:pPr marL="400050" indent="-400050">
              <a:spcBef>
                <a:spcPts val="80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pt-BR" dirty="0"/>
              <a:t>GOVERNANÇA DA BR (CIBR, CSBR, CASA CIVIL E SGGD)</a:t>
            </a:r>
          </a:p>
          <a:p>
            <a:pPr marL="400050" indent="-400050">
              <a:spcBef>
                <a:spcPts val="80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pt-BR" dirty="0"/>
              <a:t>REGRAS GERAIS PARA INDICADORES (GLOBAL X ESPECÍFICO) </a:t>
            </a:r>
          </a:p>
          <a:p>
            <a:pPr marL="400050" indent="-400050">
              <a:spcBef>
                <a:spcPts val="80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pt-BR" dirty="0"/>
              <a:t>REGRAS PARA COMPOSIÇÃO E FORMALIZAÇÃO DAS CSBR</a:t>
            </a:r>
          </a:p>
          <a:p>
            <a:pPr marL="400050" indent="-400050">
              <a:spcBef>
                <a:spcPts val="80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pt-BR" dirty="0"/>
              <a:t>PONTOS CRÍTICOS OBSERVADOS NAS PROPOSTAS DE 2024</a:t>
            </a:r>
          </a:p>
          <a:p>
            <a:pPr marL="400050" indent="-400050">
              <a:spcBef>
                <a:spcPts val="80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pt-BR" dirty="0"/>
              <a:t>FORMULÁRIO</a:t>
            </a:r>
          </a:p>
          <a:p>
            <a:pPr marL="400050" indent="-400050">
              <a:spcBef>
                <a:spcPts val="80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pt-BR" dirty="0"/>
              <a:t>PRAZOS E PROCEDIMENTOS PARA PACTUAÇÃO DE METAS</a:t>
            </a:r>
          </a:p>
          <a:p>
            <a:pPr marL="400050" indent="-400050">
              <a:spcBef>
                <a:spcPts val="80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pt-BR" kern="100" dirty="0">
                <a:ea typeface="Calibri" panose="020F0502020204030204" pitchFamily="34" charset="0"/>
                <a:cs typeface="Times New Roman" panose="02020603050405020304" pitchFamily="18" charset="0"/>
              </a:rPr>
              <a:t> CRONOGRAMA </a:t>
            </a:r>
            <a:r>
              <a:rPr lang="pt-BR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BR’s</a:t>
            </a:r>
            <a:endParaRPr lang="pt-BR" dirty="0"/>
          </a:p>
          <a:p>
            <a:pPr marL="400050" indent="-400050">
              <a:spcBef>
                <a:spcPts val="80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pt-BR" dirty="0"/>
              <a:t>FLUXO DE PACTUAÇÃO DE INDICADORES E METAS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D98F367-5A84-A66D-8D09-FE7AFF445B16}"/>
              </a:ext>
            </a:extLst>
          </p:cNvPr>
          <p:cNvSpPr txBox="1"/>
          <p:nvPr/>
        </p:nvSpPr>
        <p:spPr>
          <a:xfrm>
            <a:off x="133049" y="71651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accent1"/>
                </a:solidFill>
                <a:effectLst/>
                <a:latin typeface="+mn-lt"/>
                <a:ea typeface="Meiryo" panose="020B0604030504040204" pitchFamily="34" charset="-128"/>
                <a:cs typeface="Calibri" panose="020F0502020204030204" pitchFamily="34" charset="0"/>
              </a:rPr>
              <a:t>Pactuação da BR 2025</a:t>
            </a:r>
            <a:endParaRPr lang="pt-PT" sz="1800" b="1" dirty="0">
              <a:solidFill>
                <a:schemeClr val="accent1"/>
              </a:solidFill>
              <a:effectLst/>
              <a:latin typeface="+mn-lt"/>
              <a:ea typeface="Meiryo" panose="020B060403050404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145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F2849-89D4-4A2F-7822-A28C99308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208BD7B-1628-51DD-C005-80C98A3F20E6}"/>
              </a:ext>
            </a:extLst>
          </p:cNvPr>
          <p:cNvSpPr txBox="1"/>
          <p:nvPr/>
        </p:nvSpPr>
        <p:spPr>
          <a:xfrm>
            <a:off x="397018" y="464700"/>
            <a:ext cx="113979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b="1" dirty="0"/>
              <a:t>I.  Principais Características do Programa</a:t>
            </a:r>
          </a:p>
          <a:p>
            <a:pPr algn="just"/>
            <a:r>
              <a:rPr lang="pt-BR" sz="2000" dirty="0"/>
              <a:t>O Programa de BR funciona como um bônus financeiro pago aos servidores das Secretarias e Autarquias que atingirem ou superarem metas previamente estabelecidas para suas áreas de atuação. Suas principais características são: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18C9DD4-9F35-EE35-4205-318C0C6C2540}"/>
              </a:ext>
            </a:extLst>
          </p:cNvPr>
          <p:cNvSpPr txBox="1"/>
          <p:nvPr/>
        </p:nvSpPr>
        <p:spPr>
          <a:xfrm>
            <a:off x="382849" y="2281322"/>
            <a:ext cx="5582521" cy="15542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b="1" dirty="0"/>
              <a:t>Baseado em metas</a:t>
            </a:r>
            <a:r>
              <a:rPr lang="pt-BR" dirty="0"/>
              <a:t>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/>
              <a:t>As metas são definidas de acordo com os indicadores de desempenho específicos de cada setor, tais como: saúde, educação, segurança pública, entre outros.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24F3EF1-3459-6B74-BC6B-ECEBB5771691}"/>
              </a:ext>
            </a:extLst>
          </p:cNvPr>
          <p:cNvSpPr txBox="1"/>
          <p:nvPr/>
        </p:nvSpPr>
        <p:spPr>
          <a:xfrm>
            <a:off x="6492719" y="2281322"/>
            <a:ext cx="5302261" cy="1708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b="1" dirty="0"/>
              <a:t>Avaliação de desempenho institucional</a:t>
            </a:r>
            <a:r>
              <a:rPr lang="pt-BR" dirty="0"/>
              <a:t>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/>
              <a:t>Os resultados alcançados são medidos e comparados às metas estabelecidas.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/>
              <a:t>A bonificação é proporcional ao grau de cumprimento dessas metas.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BE5CAE9-5F68-74AC-4BC2-6EC3D4E17129}"/>
              </a:ext>
            </a:extLst>
          </p:cNvPr>
          <p:cNvSpPr txBox="1"/>
          <p:nvPr/>
        </p:nvSpPr>
        <p:spPr>
          <a:xfrm>
            <a:off x="6492720" y="4360483"/>
            <a:ext cx="5302261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b="1" dirty="0"/>
              <a:t>Pagamento do bônus</a:t>
            </a:r>
            <a:r>
              <a:rPr lang="pt-BR" dirty="0"/>
              <a:t>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/>
              <a:t>Os valores variam conforme o desempenho do órgão ou unidade  administrativa, e podem ser pagos anualmente ou em períodos específicos (</a:t>
            </a:r>
            <a:r>
              <a:rPr lang="pt-BR" dirty="0" err="1"/>
              <a:t>ex</a:t>
            </a:r>
            <a:r>
              <a:rPr lang="pt-BR" dirty="0"/>
              <a:t>: SSP).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555A6F7-68B9-994A-7795-D35C382F91C9}"/>
              </a:ext>
            </a:extLst>
          </p:cNvPr>
          <p:cNvSpPr txBox="1"/>
          <p:nvPr/>
        </p:nvSpPr>
        <p:spPr>
          <a:xfrm>
            <a:off x="382849" y="4183512"/>
            <a:ext cx="5582521" cy="19851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b="1" dirty="0"/>
              <a:t>Finalidade</a:t>
            </a:r>
            <a:r>
              <a:rPr lang="pt-BR" dirty="0"/>
              <a:t>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/>
              <a:t>Motivar os servidores a aprimorar as entregas de serviços públicos.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/>
              <a:t>Tornar a gestão pública mais eficiente e focada em resultados, além de alinhada com a estratégia do Governo.</a:t>
            </a:r>
            <a:endParaRPr lang="pt-BR" sz="16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E2277B9-D8C8-C0EF-E44F-59AE6C733454}"/>
              </a:ext>
            </a:extLst>
          </p:cNvPr>
          <p:cNvSpPr txBox="1"/>
          <p:nvPr/>
        </p:nvSpPr>
        <p:spPr>
          <a:xfrm>
            <a:off x="133049" y="71651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accent1"/>
                </a:solidFill>
                <a:effectLst/>
                <a:latin typeface="+mn-lt"/>
                <a:ea typeface="Meiryo" panose="020B0604030504040204" pitchFamily="34" charset="-128"/>
                <a:cs typeface="Calibri" panose="020F0502020204030204" pitchFamily="34" charset="0"/>
              </a:rPr>
              <a:t>Pactuação da BR 2025</a:t>
            </a:r>
            <a:endParaRPr lang="pt-PT" sz="1800" b="1" dirty="0">
              <a:solidFill>
                <a:schemeClr val="accent1"/>
              </a:solidFill>
              <a:effectLst/>
              <a:latin typeface="+mn-lt"/>
              <a:ea typeface="Meiryo" panose="020B060403050404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992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E6FB3-2BC8-58D7-4A30-F598508F7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F6A1904-AA5F-76F1-66E1-A507727B52B5}"/>
              </a:ext>
            </a:extLst>
          </p:cNvPr>
          <p:cNvSpPr/>
          <p:nvPr/>
        </p:nvSpPr>
        <p:spPr>
          <a:xfrm>
            <a:off x="586854" y="4053385"/>
            <a:ext cx="10413242" cy="1255594"/>
          </a:xfrm>
          <a:prstGeom prst="rect">
            <a:avLst/>
          </a:prstGeom>
          <a:ln w="25400">
            <a:solidFill>
              <a:srgbClr val="FF0000">
                <a:alpha val="94000"/>
              </a:srgb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67D68FE-76FA-3EC9-51C4-570325042B67}"/>
              </a:ext>
            </a:extLst>
          </p:cNvPr>
          <p:cNvSpPr txBox="1"/>
          <p:nvPr/>
        </p:nvSpPr>
        <p:spPr>
          <a:xfrm>
            <a:off x="692726" y="677743"/>
            <a:ext cx="1110338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 startAt="2"/>
            </a:pPr>
            <a:r>
              <a:rPr lang="pt-BR" sz="2800" b="1" dirty="0"/>
              <a:t>Legislação e Normatização</a:t>
            </a:r>
          </a:p>
          <a:p>
            <a:endParaRPr lang="pt-BR" sz="2800" b="1" dirty="0"/>
          </a:p>
          <a:p>
            <a:pPr marL="571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pt-BR" sz="2000" b="0" i="0" dirty="0">
                <a:solidFill>
                  <a:srgbClr val="000000"/>
                </a:solidFill>
                <a:effectLst/>
              </a:rPr>
              <a:t>Lei Complementar nº 1.361/2021, Institui a BR no âmbito da administração direta e autarquias;</a:t>
            </a:r>
          </a:p>
          <a:p>
            <a:pPr marL="571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pt-BR" sz="2000" b="0" i="0" dirty="0">
                <a:solidFill>
                  <a:srgbClr val="000000"/>
                </a:solidFill>
                <a:effectLst/>
              </a:rPr>
              <a:t>Lei </a:t>
            </a:r>
            <a:r>
              <a:rPr lang="pt-BR" sz="2000" dirty="0">
                <a:solidFill>
                  <a:srgbClr val="000000"/>
                </a:solidFill>
              </a:rPr>
              <a:t>C</a:t>
            </a:r>
            <a:r>
              <a:rPr lang="pt-BR" sz="2000" b="0" i="0" dirty="0">
                <a:solidFill>
                  <a:srgbClr val="000000"/>
                </a:solidFill>
                <a:effectLst/>
              </a:rPr>
              <a:t>omplementar n° 1.245/2014, Institui a BR para Polícias Civil, Técnico-Científica e Militar;</a:t>
            </a:r>
          </a:p>
          <a:p>
            <a:pPr marL="571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pt-BR" sz="2000" b="0" i="0" dirty="0">
                <a:solidFill>
                  <a:srgbClr val="000000"/>
                </a:solidFill>
                <a:effectLst/>
              </a:rPr>
              <a:t>Decreto nº 66.772/2022, que regulamenta a BR;</a:t>
            </a:r>
          </a:p>
          <a:p>
            <a:pPr marL="571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pt-BR" sz="2000" b="0" i="0" dirty="0">
                <a:solidFill>
                  <a:srgbClr val="000000"/>
                </a:solidFill>
                <a:effectLst/>
              </a:rPr>
              <a:t>Decreto nº 67.468/2023, que altera a composição da CIBR;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pt-BR" sz="2000" b="0" i="0" dirty="0">
                <a:solidFill>
                  <a:srgbClr val="000000"/>
                </a:solidFill>
                <a:effectLst/>
              </a:rPr>
              <a:t>Decreto nº 69.423/2025, altera o Decreto nº 66.772/2022, que regulamenta a BR;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pt-BR" sz="2000" dirty="0">
                <a:solidFill>
                  <a:srgbClr val="000000"/>
                </a:solidFill>
              </a:rPr>
              <a:t>Deliberação da CIBR nº 2, de 2/03/2025, que trata das BRs de 2024 e 2025.</a:t>
            </a:r>
            <a:endParaRPr lang="pt-BR" sz="2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B30FEE1-16B2-8A16-565A-FE46BA8CD9BC}"/>
              </a:ext>
            </a:extLst>
          </p:cNvPr>
          <p:cNvSpPr txBox="1"/>
          <p:nvPr/>
        </p:nvSpPr>
        <p:spPr>
          <a:xfrm>
            <a:off x="133049" y="71651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accent1"/>
                </a:solidFill>
                <a:effectLst/>
                <a:latin typeface="+mn-lt"/>
                <a:ea typeface="Meiryo" panose="020B0604030504040204" pitchFamily="34" charset="-128"/>
                <a:cs typeface="Calibri" panose="020F0502020204030204" pitchFamily="34" charset="0"/>
              </a:rPr>
              <a:t>Pactuação da BR  2025</a:t>
            </a:r>
            <a:endParaRPr lang="pt-PT" sz="1800" b="1" dirty="0">
              <a:solidFill>
                <a:schemeClr val="accent1"/>
              </a:solidFill>
              <a:effectLst/>
              <a:latin typeface="+mn-lt"/>
              <a:ea typeface="Meiryo" panose="020B060403050404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351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1832E-0154-A4D7-1CC0-A9C6CA635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3D27C04-11E7-2CE4-23F2-E995E0CFD4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1013" y="526517"/>
            <a:ext cx="11710987" cy="727075"/>
          </a:xfrm>
        </p:spPr>
        <p:txBody>
          <a:bodyPr>
            <a:noAutofit/>
          </a:bodyPr>
          <a:lstStyle/>
          <a:p>
            <a:r>
              <a:rPr lang="pt-BR" sz="28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lang="pt-BR" sz="2800" b="1" dirty="0">
                <a:latin typeface="+mn-lt"/>
              </a:rPr>
              <a:t>Governança da BR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2D9CC94-CF6A-4A54-67C4-F29CD82908D3}"/>
              </a:ext>
            </a:extLst>
          </p:cNvPr>
          <p:cNvSpPr txBox="1"/>
          <p:nvPr/>
        </p:nvSpPr>
        <p:spPr>
          <a:xfrm>
            <a:off x="133049" y="71651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accent1"/>
                </a:solidFill>
                <a:effectLst/>
                <a:latin typeface="+mn-lt"/>
                <a:ea typeface="Meiryo" panose="020B0604030504040204" pitchFamily="34" charset="-128"/>
                <a:cs typeface="Calibri" panose="020F0502020204030204" pitchFamily="34" charset="0"/>
              </a:rPr>
              <a:t>Pactuação da BR 2025</a:t>
            </a:r>
            <a:endParaRPr lang="pt-PT" sz="1800" b="1" dirty="0">
              <a:solidFill>
                <a:schemeClr val="accent1"/>
              </a:solidFill>
              <a:effectLst/>
              <a:latin typeface="+mn-lt"/>
              <a:ea typeface="Meiryo" panose="020B0604030504040204" pitchFamily="34" charset="-128"/>
              <a:cs typeface="Calibri" panose="020F05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0917DB8-A484-112E-796F-4C4EDE99E827}"/>
              </a:ext>
            </a:extLst>
          </p:cNvPr>
          <p:cNvSpPr txBox="1"/>
          <p:nvPr/>
        </p:nvSpPr>
        <p:spPr>
          <a:xfrm>
            <a:off x="540767" y="1262120"/>
            <a:ext cx="5285112" cy="26314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000" b="1" i="0" dirty="0">
                <a:solidFill>
                  <a:schemeClr val="tx1"/>
                </a:solidFill>
                <a:effectLst/>
              </a:rPr>
              <a:t>Comissão </a:t>
            </a:r>
            <a:r>
              <a:rPr lang="pt-BR" sz="2000" b="1" i="0" dirty="0" err="1">
                <a:solidFill>
                  <a:schemeClr val="tx1"/>
                </a:solidFill>
                <a:effectLst/>
              </a:rPr>
              <a:t>Intersecretarial</a:t>
            </a:r>
            <a:r>
              <a:rPr lang="pt-BR" sz="2000" b="1" i="0" dirty="0">
                <a:solidFill>
                  <a:schemeClr val="tx1"/>
                </a:solidFill>
                <a:effectLst/>
              </a:rPr>
              <a:t> da BR (CIBR)</a:t>
            </a:r>
          </a:p>
          <a:p>
            <a:pPr algn="ctr">
              <a:buNone/>
            </a:pPr>
            <a:r>
              <a:rPr lang="pt-BR" sz="2000" b="1" dirty="0">
                <a:solidFill>
                  <a:schemeClr val="tx1"/>
                </a:solidFill>
              </a:rPr>
              <a:t>* CC, SFP e SGGD *</a:t>
            </a:r>
            <a:endParaRPr lang="pt-BR" sz="2000" b="0" i="0" dirty="0">
              <a:solidFill>
                <a:schemeClr val="tx1"/>
              </a:solidFill>
              <a:effectLst/>
            </a:endParaRPr>
          </a:p>
          <a:p>
            <a:pPr marL="742950" lvl="1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b="0" i="0" dirty="0">
                <a:solidFill>
                  <a:schemeClr val="tx1"/>
                </a:solidFill>
                <a:effectLst/>
              </a:rPr>
              <a:t>Definir prazos para pactuação de metas </a:t>
            </a:r>
          </a:p>
          <a:p>
            <a:pPr marL="742950" lvl="1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b="0" i="0" dirty="0">
                <a:solidFill>
                  <a:schemeClr val="tx1"/>
                </a:solidFill>
                <a:effectLst/>
              </a:rPr>
              <a:t>Homologar propostas e aprovar resultados.</a:t>
            </a:r>
          </a:p>
          <a:p>
            <a:pPr marL="742950" lvl="1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b="0" i="0" dirty="0">
                <a:solidFill>
                  <a:schemeClr val="tx1"/>
                </a:solidFill>
                <a:effectLst/>
              </a:rPr>
              <a:t>Revisar metas em casos excepcionais (ex.: mudanças legislativas).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CF6BB89-9C1C-F112-2A0B-F4D45F562E10}"/>
              </a:ext>
            </a:extLst>
          </p:cNvPr>
          <p:cNvSpPr txBox="1"/>
          <p:nvPr/>
        </p:nvSpPr>
        <p:spPr>
          <a:xfrm>
            <a:off x="6248400" y="1291616"/>
            <a:ext cx="5453712" cy="236218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000" b="1" i="0" dirty="0">
                <a:solidFill>
                  <a:schemeClr val="tx1"/>
                </a:solidFill>
                <a:effectLst/>
              </a:rPr>
              <a:t>Subsecretaria de Gestão (SGGD)</a:t>
            </a:r>
            <a:endParaRPr lang="pt-BR" sz="2000" b="0" i="0" dirty="0">
              <a:solidFill>
                <a:schemeClr val="tx1"/>
              </a:solidFill>
              <a:effectLst/>
            </a:endParaRPr>
          </a:p>
          <a:p>
            <a:pPr marL="800100" lvl="1" indent="-342900" algn="l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2000" b="0" i="0" dirty="0">
                <a:solidFill>
                  <a:schemeClr val="tx1"/>
                </a:solidFill>
                <a:effectLst/>
              </a:rPr>
              <a:t>Coordenar a </a:t>
            </a:r>
            <a:r>
              <a:rPr lang="pt-BR" sz="2000" b="1" i="0" dirty="0">
                <a:solidFill>
                  <a:schemeClr val="tx1"/>
                </a:solidFill>
                <a:effectLst/>
              </a:rPr>
              <a:t>análise técnica</a:t>
            </a:r>
            <a:r>
              <a:rPr lang="pt-BR" sz="2000" b="0" i="0" dirty="0">
                <a:solidFill>
                  <a:schemeClr val="tx1"/>
                </a:solidFill>
                <a:effectLst/>
              </a:rPr>
              <a:t> das metas e indicadores (Art. 1º, III).</a:t>
            </a:r>
          </a:p>
          <a:p>
            <a:pPr marL="800100" lvl="1" indent="-342900" algn="l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2000" b="0" i="0" dirty="0">
                <a:solidFill>
                  <a:schemeClr val="tx1"/>
                </a:solidFill>
                <a:effectLst/>
              </a:rPr>
              <a:t>Produzir relatórios gerenciais e oferecer </a:t>
            </a:r>
            <a:r>
              <a:rPr lang="pt-BR" sz="2000" i="0" dirty="0">
                <a:solidFill>
                  <a:schemeClr val="tx1"/>
                </a:solidFill>
                <a:effectLst/>
              </a:rPr>
              <a:t>consultoria </a:t>
            </a:r>
            <a:r>
              <a:rPr lang="pt-BR" sz="2000" b="0" i="0" dirty="0">
                <a:solidFill>
                  <a:schemeClr val="tx1"/>
                </a:solidFill>
                <a:effectLst/>
              </a:rPr>
              <a:t>às CSBR.</a:t>
            </a:r>
          </a:p>
          <a:p>
            <a:pPr marL="800100" lvl="1" indent="-342900" algn="l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2000" b="0" i="0" dirty="0">
                <a:solidFill>
                  <a:schemeClr val="tx1"/>
                </a:solidFill>
                <a:effectLst/>
              </a:rPr>
              <a:t>Gerenciar o conhecimento da política (ex.: manuais, capacitações etc.).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D93F171-AC24-0521-55A3-B2FDA666E30E}"/>
              </a:ext>
            </a:extLst>
          </p:cNvPr>
          <p:cNvSpPr txBox="1"/>
          <p:nvPr/>
        </p:nvSpPr>
        <p:spPr>
          <a:xfrm>
            <a:off x="540767" y="4249012"/>
            <a:ext cx="5285112" cy="17081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000" b="1" i="0" dirty="0">
                <a:solidFill>
                  <a:schemeClr val="tx1"/>
                </a:solidFill>
                <a:effectLst/>
              </a:rPr>
              <a:t>Comissões Setoriais (CSBR)</a:t>
            </a:r>
            <a:endParaRPr lang="pt-BR" sz="2000" b="0" i="0" dirty="0">
              <a:solidFill>
                <a:schemeClr val="tx1"/>
              </a:solidFill>
              <a:effectLst/>
            </a:endParaRPr>
          </a:p>
          <a:p>
            <a:pPr marL="800100" lvl="1" indent="-342900" algn="l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2000" b="0" i="0" dirty="0">
                <a:solidFill>
                  <a:schemeClr val="tx1"/>
                </a:solidFill>
                <a:effectLst/>
              </a:rPr>
              <a:t>Elaborar , revisar e validar propostas de metas por órgão/autarquia.</a:t>
            </a:r>
          </a:p>
          <a:p>
            <a:pPr marL="800100" lvl="1" indent="-342900" algn="l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2000" b="0" i="0" dirty="0">
                <a:solidFill>
                  <a:schemeClr val="tx1"/>
                </a:solidFill>
                <a:effectLst/>
              </a:rPr>
              <a:t>Apurar resultados (Art. 5º do Decreto nº  66.772/2022).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750E030-2212-457E-B01A-BF13A79B3D92}"/>
              </a:ext>
            </a:extLst>
          </p:cNvPr>
          <p:cNvSpPr txBox="1"/>
          <p:nvPr/>
        </p:nvSpPr>
        <p:spPr>
          <a:xfrm>
            <a:off x="6336506" y="4134701"/>
            <a:ext cx="5453712" cy="1785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pt-BR" sz="2000" b="1" i="0" dirty="0">
                <a:solidFill>
                  <a:schemeClr val="tx1"/>
                </a:solidFill>
                <a:effectLst/>
              </a:rPr>
              <a:t>Casa Civil (CC)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2000" b="0" i="0" dirty="0">
                <a:solidFill>
                  <a:schemeClr val="tx1"/>
                </a:solidFill>
                <a:effectLst/>
              </a:rPr>
              <a:t> </a:t>
            </a:r>
            <a:r>
              <a:rPr lang="pt-BR" sz="2000" i="0" dirty="0">
                <a:solidFill>
                  <a:schemeClr val="tx1"/>
                </a:solidFill>
                <a:effectLst/>
              </a:rPr>
              <a:t>Validar o alinhamento com PPA 2024-2027 e SIG-SP (Projetos Prioritários).</a:t>
            </a:r>
          </a:p>
          <a:p>
            <a:pPr marL="800100" lvl="1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2000" i="0" dirty="0">
                <a:solidFill>
                  <a:schemeClr val="tx1"/>
                </a:solidFill>
                <a:effectLst/>
              </a:rPr>
              <a:t> Garantir conformidade legal .</a:t>
            </a:r>
          </a:p>
          <a:p>
            <a:pPr lvl="1">
              <a:spcBef>
                <a:spcPts val="300"/>
              </a:spcBef>
            </a:pPr>
            <a:r>
              <a:rPr lang="pt-BR" sz="2000" i="0" dirty="0">
                <a:solidFill>
                  <a:schemeClr val="tx1"/>
                </a:solidFill>
                <a:effectLst/>
              </a:rPr>
              <a:t>✓    Avaliar o caráter desafiador das metas.</a:t>
            </a:r>
            <a:endParaRPr lang="pt-BR" i="0" dirty="0">
              <a:solidFill>
                <a:schemeClr val="tx1"/>
              </a:solidFill>
              <a:effectLst/>
              <a:latin typeface="DeepSeek-CJK-patch"/>
            </a:endParaRP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95D27D3C-8C13-537A-1F4C-9D3AF3EF3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var(--ds-font-family-code)"/>
              </a:rPr>
              <a:t>Requisitar ajustes (5 dias úteis)</a:t>
            </a:r>
            <a:r>
              <a:rPr kumimoji="0" lang="pt-BR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4FF57-92CC-81DA-8A42-ECFB84889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D522102-B761-CEC9-3E18-D93585EA28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1013" y="615950"/>
            <a:ext cx="11710987" cy="727075"/>
          </a:xfrm>
        </p:spPr>
        <p:txBody>
          <a:bodyPr>
            <a:noAutofit/>
          </a:bodyPr>
          <a:lstStyle/>
          <a:p>
            <a:r>
              <a:rPr lang="pt-BR" sz="28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IV. </a:t>
            </a:r>
            <a:r>
              <a:rPr lang="pt-BR" sz="2800" b="1" dirty="0">
                <a:latin typeface="+mn-lt"/>
              </a:rPr>
              <a:t>Regras gerais para indicadores (global x específico)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9596991-517D-AE46-7BC1-83BE42EA4E79}"/>
              </a:ext>
            </a:extLst>
          </p:cNvPr>
          <p:cNvSpPr txBox="1"/>
          <p:nvPr/>
        </p:nvSpPr>
        <p:spPr>
          <a:xfrm>
            <a:off x="133049" y="71651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accent1"/>
                </a:solidFill>
                <a:effectLst/>
                <a:latin typeface="+mn-lt"/>
                <a:ea typeface="Meiryo" panose="020B0604030504040204" pitchFamily="34" charset="-128"/>
                <a:cs typeface="Calibri" panose="020F0502020204030204" pitchFamily="34" charset="0"/>
              </a:rPr>
              <a:t>Pactuação da BR 2025</a:t>
            </a:r>
            <a:endParaRPr lang="pt-PT" sz="1800" b="1" dirty="0">
              <a:solidFill>
                <a:schemeClr val="accent1"/>
              </a:solidFill>
              <a:effectLst/>
              <a:latin typeface="+mn-lt"/>
              <a:ea typeface="Meiryo" panose="020B060403050404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E01B65CA-B276-32D3-0D24-E7F50FCC0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412583"/>
              </p:ext>
            </p:extLst>
          </p:nvPr>
        </p:nvGraphicFramePr>
        <p:xfrm>
          <a:off x="610393" y="1889125"/>
          <a:ext cx="10451307" cy="2933874"/>
        </p:xfrm>
        <a:graphic>
          <a:graphicData uri="http://schemas.openxmlformats.org/drawingml/2006/table">
            <a:tbl>
              <a:tblPr/>
              <a:tblGrid>
                <a:gridCol w="5281232">
                  <a:extLst>
                    <a:ext uri="{9D8B030D-6E8A-4147-A177-3AD203B41FA5}">
                      <a16:colId xmlns:a16="http://schemas.microsoft.com/office/drawing/2014/main" val="1390083127"/>
                    </a:ext>
                  </a:extLst>
                </a:gridCol>
                <a:gridCol w="5170075">
                  <a:extLst>
                    <a:ext uri="{9D8B030D-6E8A-4147-A177-3AD203B41FA5}">
                      <a16:colId xmlns:a16="http://schemas.microsoft.com/office/drawing/2014/main" val="3398126082"/>
                    </a:ext>
                  </a:extLst>
                </a:gridCol>
              </a:tblGrid>
              <a:tr h="211118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t-BR" sz="2000" b="1" i="0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Definição e Proporção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t-BR" sz="2000" b="1" u="sng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1800" b="1" u="sng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433901"/>
                  </a:ext>
                </a:extLst>
              </a:tr>
              <a:tr h="4153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sng" dirty="0">
                          <a:effectLst/>
                        </a:rPr>
                        <a:t>Indicadores Globais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sng" dirty="0">
                          <a:effectLst/>
                        </a:rPr>
                        <a:t>Indicadores Específicos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141350"/>
                  </a:ext>
                </a:extLst>
              </a:tr>
              <a:tr h="415377">
                <a:tc>
                  <a:txBody>
                    <a:bodyPr/>
                    <a:lstStyle/>
                    <a:p>
                      <a:r>
                        <a:rPr lang="pt-BR" sz="2000" dirty="0">
                          <a:effectLst/>
                        </a:rPr>
                        <a:t>- Vinculados a </a:t>
                      </a:r>
                      <a:r>
                        <a:rPr lang="pt-BR" sz="2000" b="1" dirty="0">
                          <a:effectLst/>
                        </a:rPr>
                        <a:t>objetivos estratégicos do governo</a:t>
                      </a:r>
                      <a:r>
                        <a:rPr lang="pt-BR" sz="2000" dirty="0">
                          <a:effectLst/>
                        </a:rPr>
                        <a:t> (PPA/SIG-SP).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effectLst/>
                        </a:rPr>
                        <a:t>- Aplicáveis a </a:t>
                      </a:r>
                      <a:r>
                        <a:rPr lang="pt-BR" sz="2000" b="1" dirty="0">
                          <a:effectLst/>
                        </a:rPr>
                        <a:t>unidades internas</a:t>
                      </a:r>
                      <a:r>
                        <a:rPr lang="pt-BR" sz="2000" dirty="0">
                          <a:effectLst/>
                        </a:rPr>
                        <a:t> (ex.: departamentos, regionais).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552432"/>
                  </a:ext>
                </a:extLst>
              </a:tr>
              <a:tr h="415377">
                <a:tc>
                  <a:txBody>
                    <a:bodyPr/>
                    <a:lstStyle/>
                    <a:p>
                      <a:r>
                        <a:rPr lang="pt-BR" sz="2000" dirty="0">
                          <a:effectLst/>
                        </a:rPr>
                        <a:t>- Mínimo de </a:t>
                      </a:r>
                      <a:r>
                        <a:rPr lang="pt-BR" sz="2000" b="1" dirty="0">
                          <a:effectLst/>
                        </a:rPr>
                        <a:t>80% do IACM</a:t>
                      </a:r>
                      <a:r>
                        <a:rPr lang="pt-BR" sz="2000" dirty="0">
                          <a:effectLst/>
                        </a:rPr>
                        <a:t> (Índice Agregado).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effectLst/>
                        </a:rPr>
                        <a:t>- Máximo de </a:t>
                      </a:r>
                      <a:r>
                        <a:rPr lang="pt-BR" sz="2000" b="1" dirty="0">
                          <a:effectLst/>
                        </a:rPr>
                        <a:t>20% do IACM</a:t>
                      </a:r>
                      <a:r>
                        <a:rPr lang="pt-BR" sz="2000" dirty="0">
                          <a:effectLst/>
                        </a:rPr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565885"/>
                  </a:ext>
                </a:extLst>
              </a:tr>
              <a:tr h="415377">
                <a:tc>
                  <a:txBody>
                    <a:bodyPr/>
                    <a:lstStyle/>
                    <a:p>
                      <a:r>
                        <a:rPr lang="pt-BR" sz="2000" dirty="0">
                          <a:effectLst/>
                        </a:rPr>
                        <a:t>- Ex.: Redução de filas em hospitais estaduais.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effectLst/>
                        </a:rPr>
                        <a:t>- Ex.: Tempo de atendimento em uma regional específica.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747324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E5CC9038-27E4-C231-7F5F-CC04E7FC52D7}"/>
              </a:ext>
            </a:extLst>
          </p:cNvPr>
          <p:cNvSpPr txBox="1"/>
          <p:nvPr/>
        </p:nvSpPr>
        <p:spPr>
          <a:xfrm>
            <a:off x="10094291" y="1279973"/>
            <a:ext cx="193481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Lembrar que devem estar alinhados também aos indicadores globais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CB87372B-4DBD-398F-25B4-A56A1637C369}"/>
              </a:ext>
            </a:extLst>
          </p:cNvPr>
          <p:cNvCxnSpPr/>
          <p:nvPr/>
        </p:nvCxnSpPr>
        <p:spPr>
          <a:xfrm flipV="1">
            <a:off x="8534400" y="1889125"/>
            <a:ext cx="1033670" cy="5360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05AC15E4-E156-114F-C04A-35A23600590D}"/>
              </a:ext>
            </a:extLst>
          </p:cNvPr>
          <p:cNvSpPr txBox="1"/>
          <p:nvPr/>
        </p:nvSpPr>
        <p:spPr>
          <a:xfrm>
            <a:off x="2504661" y="4956313"/>
            <a:ext cx="4134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Lembrar que a atribuição do peso do indicador está intimamente ligada à sua relevância estratégica</a:t>
            </a:r>
          </a:p>
          <a:p>
            <a:endParaRPr lang="pt-BR" dirty="0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A4FD8474-1C4F-93F9-4593-5E99B0719557}"/>
              </a:ext>
            </a:extLst>
          </p:cNvPr>
          <p:cNvCxnSpPr>
            <a:cxnSpLocks/>
          </p:cNvCxnSpPr>
          <p:nvPr/>
        </p:nvCxnSpPr>
        <p:spPr>
          <a:xfrm flipH="1" flipV="1">
            <a:off x="1709530" y="4969565"/>
            <a:ext cx="622852" cy="5308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B0B346FA-5D11-63DC-6487-7FB32EE9C1D5}"/>
              </a:ext>
            </a:extLst>
          </p:cNvPr>
          <p:cNvSpPr/>
          <p:nvPr/>
        </p:nvSpPr>
        <p:spPr>
          <a:xfrm>
            <a:off x="5902036" y="1279974"/>
            <a:ext cx="5957455" cy="367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47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43C56-BBFB-66B7-7666-A8969B00C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29837B-4A2E-C5FD-83DC-AD29A96DF5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1013" y="615950"/>
            <a:ext cx="11710987" cy="727075"/>
          </a:xfrm>
        </p:spPr>
        <p:txBody>
          <a:bodyPr>
            <a:noAutofit/>
          </a:bodyPr>
          <a:lstStyle/>
          <a:p>
            <a:r>
              <a:rPr lang="pt-BR" sz="28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V. </a:t>
            </a:r>
            <a:r>
              <a:rPr lang="pt-BR" sz="2800" b="1" dirty="0">
                <a:latin typeface="+mn-lt"/>
              </a:rPr>
              <a:t>Regras gerais para indicadores (global x específico)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027470C-E49F-F402-331F-80579175444B}"/>
              </a:ext>
            </a:extLst>
          </p:cNvPr>
          <p:cNvSpPr txBox="1"/>
          <p:nvPr/>
        </p:nvSpPr>
        <p:spPr>
          <a:xfrm>
            <a:off x="133049" y="71651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accent1"/>
                </a:solidFill>
                <a:effectLst/>
                <a:latin typeface="+mn-lt"/>
                <a:ea typeface="Meiryo" panose="020B0604030504040204" pitchFamily="34" charset="-128"/>
                <a:cs typeface="Calibri" panose="020F0502020204030204" pitchFamily="34" charset="0"/>
              </a:rPr>
              <a:t>Pactuação da BR 2025</a:t>
            </a:r>
            <a:endParaRPr lang="pt-PT" sz="1800" b="1" dirty="0">
              <a:solidFill>
                <a:schemeClr val="accent1"/>
              </a:solidFill>
              <a:effectLst/>
              <a:latin typeface="+mn-lt"/>
              <a:ea typeface="Meiryo" panose="020B0604030504040204" pitchFamily="34" charset="-128"/>
              <a:cs typeface="Calibri" panose="020F05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A6F3EA2-A56E-3CB8-CD94-AC999616BE30}"/>
              </a:ext>
            </a:extLst>
          </p:cNvPr>
          <p:cNvSpPr txBox="1"/>
          <p:nvPr/>
        </p:nvSpPr>
        <p:spPr>
          <a:xfrm>
            <a:off x="4658098" y="1492542"/>
            <a:ext cx="7198332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pt-BR" b="0" i="0" dirty="0">
                <a:effectLst/>
                <a:latin typeface="DeepSeek-CJK-patch"/>
              </a:rPr>
              <a:t> </a:t>
            </a:r>
            <a:r>
              <a:rPr lang="pt-BR" sz="2000" b="1" i="0" u="sng" dirty="0">
                <a:effectLst/>
              </a:rPr>
              <a:t>Para todos os indicadores</a:t>
            </a:r>
            <a:r>
              <a:rPr lang="pt-BR" sz="2000" b="0" i="0" dirty="0">
                <a:effectLst/>
              </a:rPr>
              <a:t>: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b="1" i="0" dirty="0">
                <a:effectLst/>
              </a:rPr>
              <a:t>Mensuráveis</a:t>
            </a:r>
            <a:r>
              <a:rPr lang="pt-BR" sz="2000" b="0" i="0" dirty="0">
                <a:effectLst/>
              </a:rPr>
              <a:t> (dados auditáveis);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b="1" i="0" dirty="0">
                <a:effectLst/>
              </a:rPr>
              <a:t>Alinhados</a:t>
            </a:r>
            <a:r>
              <a:rPr lang="pt-BR" sz="2000" b="0" i="0" dirty="0">
                <a:effectLst/>
              </a:rPr>
              <a:t> ao Decreto nº 68.205/2023 (SIG-SP);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b="1" i="0" dirty="0">
                <a:effectLst/>
              </a:rPr>
              <a:t>Metas progressivas</a:t>
            </a:r>
            <a:r>
              <a:rPr lang="pt-BR" sz="2000" b="0" i="0" dirty="0">
                <a:effectLst/>
              </a:rPr>
              <a:t> (evolução em relação ao ciclo anterior).</a:t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AC5F297-B170-DCFA-EB22-0A5DC81EDED9}"/>
              </a:ext>
            </a:extLst>
          </p:cNvPr>
          <p:cNvSpPr txBox="1"/>
          <p:nvPr/>
        </p:nvSpPr>
        <p:spPr>
          <a:xfrm>
            <a:off x="335570" y="2172632"/>
            <a:ext cx="6457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000" b="1" i="0" dirty="0">
                <a:effectLst/>
              </a:rPr>
              <a:t>2. </a:t>
            </a:r>
            <a:r>
              <a:rPr lang="pt-BR" sz="2400" b="1" i="0" dirty="0">
                <a:effectLst/>
              </a:rPr>
              <a:t>Critérios de Validação</a:t>
            </a:r>
            <a:endParaRPr lang="pt-BR" sz="2000" b="1" i="0" dirty="0">
              <a:effectLst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0C2F1AF-B6E0-81CA-43E3-35AFC6BD6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988408"/>
              </p:ext>
            </p:extLst>
          </p:nvPr>
        </p:nvGraphicFramePr>
        <p:xfrm>
          <a:off x="838200" y="4242286"/>
          <a:ext cx="10515600" cy="179832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4686315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82544543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6013366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>
                          <a:effectLst/>
                        </a:rPr>
                        <a:t>Tipo de Indicador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>
                          <a:effectLst/>
                        </a:rPr>
                        <a:t>Linha de Base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>
                          <a:effectLst/>
                        </a:rPr>
                        <a:t>Meta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31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2000" b="1" dirty="0">
                          <a:effectLst/>
                        </a:rPr>
                        <a:t>Positivo</a:t>
                      </a:r>
                      <a:r>
                        <a:rPr lang="pt-BR" sz="2000" dirty="0">
                          <a:effectLst/>
                        </a:rPr>
                        <a:t> (ex.: aumento de atendimentos)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effectLst/>
                        </a:rPr>
                        <a:t>≥ 65% do valor da meta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effectLst/>
                        </a:rPr>
                        <a:t>≥ 100% (desafiadora)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048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2000" b="1">
                          <a:effectLst/>
                        </a:rPr>
                        <a:t>Negativo</a:t>
                      </a:r>
                      <a:r>
                        <a:rPr lang="pt-BR" sz="2000">
                          <a:effectLst/>
                        </a:rPr>
                        <a:t> (ex.: redução de mortalidade)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effectLst/>
                        </a:rPr>
                        <a:t>≤ </a:t>
                      </a: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135%</a:t>
                      </a:r>
                      <a:r>
                        <a:rPr lang="pt-BR" sz="2000" dirty="0">
                          <a:effectLst/>
                        </a:rPr>
                        <a:t> do valor da meta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effectLst/>
                        </a:rPr>
                        <a:t>≤ 100% (desafiadora)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62794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93A08D6-B744-6176-D38C-DC11B1398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570" y="3657039"/>
            <a:ext cx="83846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3</a:t>
            </a:r>
            <a:r>
              <a:rPr kumimoji="0" lang="pt-BR" altLang="pt-BR" sz="24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 Linhas de Base e Metas </a:t>
            </a:r>
            <a:r>
              <a:rPr kumimoji="0" lang="pt-BR" altLang="pt-BR" sz="2400" b="0" i="1" u="none" strike="noStrike" cap="none" normalizeH="0" baseline="0" dirty="0">
                <a:ln>
                  <a:noFill/>
                </a:ln>
                <a:effectLst/>
                <a:latin typeface="+mn-lt"/>
              </a:rPr>
              <a:t>(Art. 3º do Decreto nº 69.423/2025)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1397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FF9F4-CD75-A363-9AC2-133A5CB00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8F92BDE-0011-FAA3-9D56-1DBD16E2A7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1013" y="615950"/>
            <a:ext cx="11710987" cy="727075"/>
          </a:xfrm>
        </p:spPr>
        <p:txBody>
          <a:bodyPr>
            <a:noAutofit/>
          </a:bodyPr>
          <a:lstStyle/>
          <a:p>
            <a:r>
              <a:rPr lang="pt-BR" sz="28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VI. </a:t>
            </a:r>
            <a:r>
              <a:rPr lang="pt-BR" sz="2800" b="1" dirty="0">
                <a:latin typeface="Aptos"/>
              </a:rPr>
              <a:t>Pontos críticos identificados nas propostas de 2024</a:t>
            </a:r>
            <a:r>
              <a:rPr lang="pt-BR" sz="2800" b="1" dirty="0">
                <a:latin typeface="+mn-lt"/>
              </a:rPr>
              <a:t>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37E92C5-FDA2-5374-289F-CAC8346C649E}"/>
              </a:ext>
            </a:extLst>
          </p:cNvPr>
          <p:cNvSpPr txBox="1"/>
          <p:nvPr/>
        </p:nvSpPr>
        <p:spPr>
          <a:xfrm>
            <a:off x="133049" y="71651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accent1"/>
                </a:solidFill>
                <a:effectLst/>
                <a:latin typeface="+mn-lt"/>
                <a:ea typeface="Meiryo" panose="020B0604030504040204" pitchFamily="34" charset="-128"/>
                <a:cs typeface="Calibri" panose="020F0502020204030204" pitchFamily="34" charset="0"/>
              </a:rPr>
              <a:t>Pactuação da BR 2025</a:t>
            </a:r>
            <a:endParaRPr lang="pt-PT" sz="1800" b="1" dirty="0">
              <a:solidFill>
                <a:schemeClr val="accent1"/>
              </a:solidFill>
              <a:effectLst/>
              <a:latin typeface="+mn-lt"/>
              <a:ea typeface="Meiryo" panose="020B0604030504040204" pitchFamily="34" charset="-128"/>
              <a:cs typeface="Calibri" panose="020F0502020204030204" pitchFamily="34" charset="0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81B6529-0776-3A8D-8920-60EC2839A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013" y="1316182"/>
            <a:ext cx="11226665" cy="4572000"/>
          </a:xfrm>
        </p:spPr>
        <p:txBody>
          <a:bodyPr anchor="t" anchorCtr="0">
            <a:normAutofit fontScale="92500" lnSpcReduction="20000"/>
          </a:bodyPr>
          <a:lstStyle/>
          <a:p>
            <a:pPr marL="342900" indent="-342900">
              <a:buChar char="•"/>
            </a:pPr>
            <a:r>
              <a:rPr lang="pt-BR" sz="2400" b="1" dirty="0">
                <a:ea typeface="+mn-lt"/>
                <a:cs typeface="+mn-lt"/>
              </a:rPr>
              <a:t>Ausência de documentos de referência</a:t>
            </a:r>
            <a:r>
              <a:rPr lang="pt-BR" sz="2400" dirty="0">
                <a:ea typeface="+mn-lt"/>
                <a:cs typeface="+mn-lt"/>
              </a:rPr>
              <a:t>: Falta de vinculação como o PPA 2024/2027 (programas prioritários), planos estratégicos ou planos de ação setoriais.</a:t>
            </a:r>
          </a:p>
          <a:p>
            <a:pPr marL="342900" indent="-342900">
              <a:buChar char="•"/>
            </a:pPr>
            <a:r>
              <a:rPr lang="pt-BR" sz="2400" b="1" dirty="0"/>
              <a:t>Linha de base </a:t>
            </a:r>
            <a:r>
              <a:rPr lang="pt-BR" sz="2400" b="1" dirty="0">
                <a:ea typeface="+mn-lt"/>
                <a:cs typeface="+mn-lt"/>
              </a:rPr>
              <a:t>inferior a exigida na Deliberação CIBR nº 02/2025.</a:t>
            </a:r>
          </a:p>
          <a:p>
            <a:pPr marL="342900" indent="-342900">
              <a:buChar char="•"/>
            </a:pPr>
            <a:r>
              <a:rPr lang="pt-BR" sz="2400" b="1" dirty="0"/>
              <a:t>Metas pouco desafiadoras (incremento de até 3%) ou não apresentando evolução sobre ano anterior.</a:t>
            </a:r>
          </a:p>
          <a:p>
            <a:pPr marL="342900" indent="-342900">
              <a:buChar char="•"/>
            </a:pPr>
            <a:r>
              <a:rPr lang="pt-BR" sz="2400" b="1" dirty="0">
                <a:ea typeface="+mn-lt"/>
                <a:cs typeface="+mn-lt"/>
              </a:rPr>
              <a:t>Ausência de dados históricos do indicador: </a:t>
            </a:r>
            <a:r>
              <a:rPr lang="pt-BR" sz="2400" dirty="0">
                <a:ea typeface="+mn-lt"/>
                <a:cs typeface="+mn-lt"/>
              </a:rPr>
              <a:t>Falta de séries temporais que justifiquem a meta proposta ou demonstrem evolução do indicador, ou, ainda, a sua substituição.</a:t>
            </a:r>
            <a:endParaRPr lang="pt-BR" sz="2400" b="1" dirty="0">
              <a:ea typeface="+mn-lt"/>
              <a:cs typeface="+mn-lt"/>
            </a:endParaRPr>
          </a:p>
          <a:p>
            <a:pPr marL="342900" indent="-342900">
              <a:buChar char="•"/>
            </a:pPr>
            <a:r>
              <a:rPr lang="pt-BR" sz="2400" b="1" dirty="0">
                <a:ea typeface="+mn-lt"/>
                <a:cs typeface="+mn-lt"/>
              </a:rPr>
              <a:t>Falta de justificativas técnicas: </a:t>
            </a:r>
            <a:r>
              <a:rPr lang="pt-BR" sz="2400" dirty="0">
                <a:ea typeface="+mn-lt"/>
                <a:cs typeface="+mn-lt"/>
              </a:rPr>
              <a:t>Ausência de justificativas consistentes, com falta de análise crítica e comprovação do impacto da proposta.</a:t>
            </a:r>
            <a:endParaRPr lang="pt-BR" sz="2400" b="1" dirty="0"/>
          </a:p>
          <a:p>
            <a:pPr marL="342900" indent="-342900"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85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82615-D562-D325-F16B-64AF68D94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528800F-AB3B-E711-2052-14CA54028D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1013" y="615950"/>
            <a:ext cx="11710987" cy="727075"/>
          </a:xfrm>
        </p:spPr>
        <p:txBody>
          <a:bodyPr>
            <a:noAutofit/>
          </a:bodyPr>
          <a:lstStyle/>
          <a:p>
            <a:r>
              <a:rPr lang="pt-BR" sz="28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VI. </a:t>
            </a:r>
            <a:r>
              <a:rPr lang="pt-BR" sz="2800" b="1" dirty="0">
                <a:latin typeface="Aptos"/>
              </a:rPr>
              <a:t>Pontos críticos identificados nas propostas de 2024</a:t>
            </a:r>
            <a:r>
              <a:rPr lang="pt-BR" sz="2800" b="1" dirty="0">
                <a:latin typeface="+mn-lt"/>
              </a:rPr>
              <a:t>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132E96F-0964-F7E0-5B6B-D186B95E613C}"/>
              </a:ext>
            </a:extLst>
          </p:cNvPr>
          <p:cNvSpPr txBox="1"/>
          <p:nvPr/>
        </p:nvSpPr>
        <p:spPr>
          <a:xfrm>
            <a:off x="133049" y="71651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accent1"/>
                </a:solidFill>
                <a:effectLst/>
                <a:latin typeface="+mn-lt"/>
                <a:ea typeface="Meiryo" panose="020B0604030504040204" pitchFamily="34" charset="-128"/>
                <a:cs typeface="Calibri" panose="020F0502020204030204" pitchFamily="34" charset="0"/>
              </a:rPr>
              <a:t>Pactuação da BR 2025</a:t>
            </a:r>
            <a:endParaRPr lang="pt-PT" sz="1800" b="1" dirty="0">
              <a:solidFill>
                <a:schemeClr val="accent1"/>
              </a:solidFill>
              <a:effectLst/>
              <a:latin typeface="+mn-lt"/>
              <a:ea typeface="Meiryo" panose="020B0604030504040204" pitchFamily="34" charset="-128"/>
              <a:cs typeface="Calibri" panose="020F0502020204030204" pitchFamily="34" charset="0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9539ED67-4D59-65BF-7D5E-35AF4F0534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013" y="1316182"/>
            <a:ext cx="11226665" cy="4572000"/>
          </a:xfrm>
        </p:spPr>
        <p:txBody>
          <a:bodyPr anchor="t" anchorCtr="0">
            <a:normAutofit fontScale="62500" lnSpcReduction="20000"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3400" b="1" dirty="0">
                <a:ea typeface="Calibri Light" panose="020F0302020204030204" pitchFamily="34" charset="0"/>
              </a:rPr>
              <a:t>Fonte de apuração dados internos não disponibilizados ao público em meio digital.</a:t>
            </a:r>
            <a:endParaRPr lang="pt-BR" sz="3400" b="1" dirty="0"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3400" b="1" dirty="0">
                <a:ea typeface="Aptos" panose="020B0004020202020204" pitchFamily="34" charset="0"/>
              </a:rPr>
              <a:t>Ausência de justificativa técnica para a exclusão dos indicadores da BR do ano anterior.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3400" b="1" dirty="0">
                <a:ea typeface="Aptos" panose="020B0004020202020204" pitchFamily="34" charset="0"/>
                <a:cs typeface="Times New Roman" panose="02020603050405020304" pitchFamily="18" charset="0"/>
              </a:rPr>
              <a:t>Falta de padronização na descrição dos indicadores </a:t>
            </a:r>
            <a:r>
              <a:rPr lang="pt-PT" sz="3400" dirty="0">
                <a:ea typeface="Aptos" panose="020B0004020202020204" pitchFamily="34" charset="0"/>
                <a:cs typeface="Times New Roman" panose="02020603050405020304" pitchFamily="18" charset="0"/>
              </a:rPr>
              <a:t>(descrições variam em profundidade).</a:t>
            </a:r>
          </a:p>
          <a:p>
            <a:pPr marL="342000" indent="-342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400" b="1" dirty="0">
                <a:solidFill>
                  <a:srgbClr val="000000"/>
                </a:solidFill>
                <a:ea typeface="Aptos" panose="020B0004020202020204" pitchFamily="34" charset="0"/>
              </a:rPr>
              <a:t>Falta de Seções Obrigatórias  </a:t>
            </a:r>
            <a:r>
              <a:rPr lang="pt-BR" sz="3400" dirty="0">
                <a:solidFill>
                  <a:srgbClr val="000000"/>
                </a:solidFill>
                <a:ea typeface="Aptos" panose="020B0004020202020204" pitchFamily="34" charset="0"/>
              </a:rPr>
              <a:t>(</a:t>
            </a:r>
            <a:r>
              <a:rPr lang="pt-BR" sz="3400" dirty="0">
                <a:solidFill>
                  <a:srgbClr val="000000"/>
                </a:solidFill>
              </a:rPr>
              <a:t>Anexo I da Deliberação CIBR n°2 de </a:t>
            </a:r>
            <a:r>
              <a:rPr lang="pt-BR" sz="3400">
                <a:solidFill>
                  <a:srgbClr val="000000"/>
                </a:solidFill>
              </a:rPr>
              <a:t>21/03/2025).</a:t>
            </a:r>
            <a:endParaRPr lang="pt-BR" sz="3400" dirty="0">
              <a:solidFill>
                <a:srgbClr val="000000"/>
              </a:solidFill>
            </a:endParaRPr>
          </a:p>
          <a:p>
            <a:pPr marL="342000" indent="-342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3400" b="1" dirty="0">
                <a:ea typeface="Aptos" panose="020B0004020202020204" pitchFamily="34" charset="0"/>
                <a:cs typeface="Times New Roman" panose="02020603050405020304" pitchFamily="18" charset="0"/>
              </a:rPr>
              <a:t>Tabela-Resumo Incompleta</a:t>
            </a:r>
            <a:r>
              <a:rPr lang="pt-PT" sz="3400" dirty="0">
                <a:ea typeface="Aptos" panose="020B0004020202020204" pitchFamily="34" charset="0"/>
                <a:cs typeface="Times New Roman" panose="02020603050405020304" pitchFamily="18" charset="0"/>
              </a:rPr>
              <a:t>: a tabela atual não inclui campos obrigatórios como: Unidade de medida; Fonte de dados validada; Vínculo com o Sistema de Informações Gerenciais (SIG-SP).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PT" sz="2200" dirty="0">
              <a:solidFill>
                <a:srgbClr val="404040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PT" sz="2200" b="1" dirty="0">
              <a:solidFill>
                <a:srgbClr val="404040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9009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B3EDFF7F61AE498BCAFFD40D668B53" ma:contentTypeVersion="14" ma:contentTypeDescription="Create a new document." ma:contentTypeScope="" ma:versionID="8fd4521934fb771560fc84e6df207cf9">
  <xsd:schema xmlns:xsd="http://www.w3.org/2001/XMLSchema" xmlns:xs="http://www.w3.org/2001/XMLSchema" xmlns:p="http://schemas.microsoft.com/office/2006/metadata/properties" xmlns:ns3="bec3a71c-a9f5-47da-9319-4dfc9d912176" xmlns:ns4="50a29c0d-bb76-4d22-b326-b0d49776af7a" targetNamespace="http://schemas.microsoft.com/office/2006/metadata/properties" ma:root="true" ma:fieldsID="c797a135b4afcb4a89f62312ea8bd20e" ns3:_="" ns4:_="">
    <xsd:import namespace="bec3a71c-a9f5-47da-9319-4dfc9d912176"/>
    <xsd:import namespace="50a29c0d-bb76-4d22-b326-b0d49776af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_activity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3a71c-a9f5-47da-9319-4dfc9d9121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a29c0d-bb76-4d22-b326-b0d49776af7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ec3a71c-a9f5-47da-9319-4dfc9d91217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CB4428-0898-4832-94F6-080E05BD22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c3a71c-a9f5-47da-9319-4dfc9d912176"/>
    <ds:schemaRef ds:uri="50a29c0d-bb76-4d22-b326-b0d49776af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55F869-10D7-4766-9590-337E3F65643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50a29c0d-bb76-4d22-b326-b0d49776af7a"/>
    <ds:schemaRef ds:uri="http://schemas.microsoft.com/office/2006/documentManagement/types"/>
    <ds:schemaRef ds:uri="bec3a71c-a9f5-47da-9319-4dfc9d91217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0B712A8-8022-4796-8B11-F639DC6B02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28383</TotalTime>
  <Words>1452</Words>
  <Application>Microsoft Office PowerPoint</Application>
  <PresentationFormat>Widescreen</PresentationFormat>
  <Paragraphs>147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31" baseType="lpstr">
      <vt:lpstr>Aptos</vt:lpstr>
      <vt:lpstr>Aptos Display</vt:lpstr>
      <vt:lpstr>Arial</vt:lpstr>
      <vt:lpstr>Avenir Next</vt:lpstr>
      <vt:lpstr>Calibri</vt:lpstr>
      <vt:lpstr>Calibri Light</vt:lpstr>
      <vt:lpstr>DeepSeek-CJK-patch</vt:lpstr>
      <vt:lpstr>Montserrat</vt:lpstr>
      <vt:lpstr>var(--ds-font-family-code)</vt:lpstr>
      <vt:lpstr>Verdana</vt:lpstr>
      <vt:lpstr>Wingdings</vt:lpstr>
      <vt:lpstr>Office Theme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III. Governança da BR</vt:lpstr>
      <vt:lpstr>IV. Regras gerais para indicadores (global x específico) </vt:lpstr>
      <vt:lpstr>V. Regras gerais para indicadores (global x específico) </vt:lpstr>
      <vt:lpstr>VI. Pontos críticos identificados nas propostas de 2024 </vt:lpstr>
      <vt:lpstr>VI. Pontos críticos identificados nas propostas de 2024 </vt:lpstr>
      <vt:lpstr>V. Documentos de Referência </vt:lpstr>
      <vt:lpstr>VI. Linhas de Base Inferior ao Exigido pela Deliberação CIBR </vt:lpstr>
      <vt:lpstr>VI. Metas Pouco Desafiadores </vt:lpstr>
      <vt:lpstr>VI. Falta de Justificativas Técnicas </vt:lpstr>
      <vt:lpstr>VIII. Prazos e Procedimentos para Pactuação de Metas</vt:lpstr>
      <vt:lpstr>IX. Cronograma BR’s</vt:lpstr>
      <vt:lpstr>Apresentação do PowerPoint</vt:lpstr>
      <vt:lpstr>DÚVIDAS?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Rogerio Haucke Porta</dc:creator>
  <cp:lastModifiedBy>Vanessa Conceição da Silva</cp:lastModifiedBy>
  <cp:revision>413</cp:revision>
  <cp:lastPrinted>2024-07-18T18:52:55Z</cp:lastPrinted>
  <dcterms:created xsi:type="dcterms:W3CDTF">2024-06-18T12:30:07Z</dcterms:created>
  <dcterms:modified xsi:type="dcterms:W3CDTF">2025-05-22T18:35:49Z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0x0101007AB3EDFF7F61AE498BCAFFD40D668B53</vt:lpwstr>
  </property>
</Properties>
</file>